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2"/>
  </p:notesMasterIdLst>
  <p:sldIdLst>
    <p:sldId id="354" r:id="rId2"/>
    <p:sldId id="257" r:id="rId3"/>
    <p:sldId id="259" r:id="rId4"/>
    <p:sldId id="258" r:id="rId5"/>
    <p:sldId id="418" r:id="rId6"/>
    <p:sldId id="260" r:id="rId7"/>
    <p:sldId id="261" r:id="rId8"/>
    <p:sldId id="262" r:id="rId9"/>
    <p:sldId id="263" r:id="rId10"/>
    <p:sldId id="264" r:id="rId11"/>
    <p:sldId id="267" r:id="rId12"/>
    <p:sldId id="268" r:id="rId13"/>
    <p:sldId id="269" r:id="rId14"/>
    <p:sldId id="526" r:id="rId15"/>
    <p:sldId id="527" r:id="rId16"/>
    <p:sldId id="270" r:id="rId17"/>
    <p:sldId id="271" r:id="rId18"/>
    <p:sldId id="272" r:id="rId19"/>
    <p:sldId id="273" r:id="rId20"/>
    <p:sldId id="274" r:id="rId21"/>
    <p:sldId id="275" r:id="rId22"/>
    <p:sldId id="276" r:id="rId23"/>
    <p:sldId id="277" r:id="rId24"/>
    <p:sldId id="278" r:id="rId25"/>
    <p:sldId id="424" r:id="rId26"/>
    <p:sldId id="425" r:id="rId27"/>
    <p:sldId id="426" r:id="rId28"/>
    <p:sldId id="335" r:id="rId29"/>
    <p:sldId id="331" r:id="rId30"/>
    <p:sldId id="332" r:id="rId31"/>
    <p:sldId id="333" r:id="rId32"/>
    <p:sldId id="334" r:id="rId33"/>
    <p:sldId id="455" r:id="rId34"/>
    <p:sldId id="480" r:id="rId35"/>
    <p:sldId id="457" r:id="rId36"/>
    <p:sldId id="458" r:id="rId37"/>
    <p:sldId id="460" r:id="rId38"/>
    <p:sldId id="461" r:id="rId39"/>
    <p:sldId id="462" r:id="rId40"/>
    <p:sldId id="459" r:id="rId41"/>
    <p:sldId id="345" r:id="rId42"/>
    <p:sldId id="283" r:id="rId43"/>
    <p:sldId id="362" r:id="rId44"/>
    <p:sldId id="356" r:id="rId45"/>
    <p:sldId id="357" r:id="rId46"/>
    <p:sldId id="310" r:id="rId47"/>
    <p:sldId id="286" r:id="rId48"/>
    <p:sldId id="287" r:id="rId49"/>
    <p:sldId id="288" r:id="rId50"/>
    <p:sldId id="289" r:id="rId51"/>
    <p:sldId id="409" r:id="rId52"/>
    <p:sldId id="415" r:id="rId53"/>
    <p:sldId id="421" r:id="rId54"/>
    <p:sldId id="429" r:id="rId55"/>
    <p:sldId id="315" r:id="rId56"/>
    <p:sldId id="316" r:id="rId57"/>
    <p:sldId id="317" r:id="rId58"/>
    <p:sldId id="318" r:id="rId59"/>
    <p:sldId id="319" r:id="rId60"/>
    <p:sldId id="320" r:id="rId61"/>
    <p:sldId id="322" r:id="rId62"/>
    <p:sldId id="323" r:id="rId63"/>
    <p:sldId id="383" r:id="rId64"/>
    <p:sldId id="384" r:id="rId65"/>
    <p:sldId id="324" r:id="rId66"/>
    <p:sldId id="325" r:id="rId67"/>
    <p:sldId id="347" r:id="rId68"/>
    <p:sldId id="410" r:id="rId69"/>
    <p:sldId id="411" r:id="rId70"/>
    <p:sldId id="412" r:id="rId71"/>
    <p:sldId id="401" r:id="rId72"/>
    <p:sldId id="326" r:id="rId73"/>
    <p:sldId id="423" r:id="rId74"/>
    <p:sldId id="341" r:id="rId75"/>
    <p:sldId id="328" r:id="rId76"/>
    <p:sldId id="350" r:id="rId77"/>
    <p:sldId id="329" r:id="rId78"/>
    <p:sldId id="330" r:id="rId79"/>
    <p:sldId id="342" r:id="rId80"/>
    <p:sldId id="351" r:id="rId81"/>
    <p:sldId id="352" r:id="rId82"/>
    <p:sldId id="364" r:id="rId83"/>
    <p:sldId id="363" r:id="rId84"/>
    <p:sldId id="402" r:id="rId85"/>
    <p:sldId id="438" r:id="rId86"/>
    <p:sldId id="469" r:id="rId87"/>
    <p:sldId id="472" r:id="rId88"/>
    <p:sldId id="470" r:id="rId89"/>
    <p:sldId id="471" r:id="rId90"/>
    <p:sldId id="336" r:id="rId91"/>
    <p:sldId id="366" r:id="rId92"/>
    <p:sldId id="403" r:id="rId93"/>
    <p:sldId id="365" r:id="rId94"/>
    <p:sldId id="367" r:id="rId95"/>
    <p:sldId id="393" r:id="rId96"/>
    <p:sldId id="369" r:id="rId97"/>
    <p:sldId id="479" r:id="rId98"/>
    <p:sldId id="404" r:id="rId99"/>
    <p:sldId id="436" r:id="rId100"/>
    <p:sldId id="437" r:id="rId101"/>
    <p:sldId id="440" r:id="rId102"/>
    <p:sldId id="394" r:id="rId103"/>
    <p:sldId id="405" r:id="rId104"/>
    <p:sldId id="430" r:id="rId105"/>
    <p:sldId id="441" r:id="rId106"/>
    <p:sldId id="443" r:id="rId107"/>
    <p:sldId id="444" r:id="rId108"/>
    <p:sldId id="445" r:id="rId109"/>
    <p:sldId id="447" r:id="rId110"/>
    <p:sldId id="446" r:id="rId111"/>
    <p:sldId id="449" r:id="rId112"/>
    <p:sldId id="502" r:id="rId113"/>
    <p:sldId id="452" r:id="rId114"/>
    <p:sldId id="451" r:id="rId115"/>
    <p:sldId id="489" r:id="rId116"/>
    <p:sldId id="490" r:id="rId117"/>
    <p:sldId id="492" r:id="rId118"/>
    <p:sldId id="493" r:id="rId119"/>
    <p:sldId id="494" r:id="rId120"/>
    <p:sldId id="495" r:id="rId121"/>
    <p:sldId id="496" r:id="rId122"/>
    <p:sldId id="497" r:id="rId123"/>
    <p:sldId id="498" r:id="rId124"/>
    <p:sldId id="499" r:id="rId125"/>
    <p:sldId id="500" r:id="rId126"/>
    <p:sldId id="501" r:id="rId127"/>
    <p:sldId id="491" r:id="rId128"/>
    <p:sldId id="525" r:id="rId129"/>
    <p:sldId id="524" r:id="rId130"/>
    <p:sldId id="522" r:id="rId131"/>
    <p:sldId id="392" r:id="rId132"/>
    <p:sldId id="395" r:id="rId133"/>
    <p:sldId id="413" r:id="rId134"/>
    <p:sldId id="414" r:id="rId135"/>
    <p:sldId id="396" r:id="rId136"/>
    <p:sldId id="397" r:id="rId137"/>
    <p:sldId id="406" r:id="rId138"/>
    <p:sldId id="431" r:id="rId139"/>
    <p:sldId id="432" r:id="rId140"/>
    <p:sldId id="339" r:id="rId141"/>
    <p:sldId id="399" r:id="rId142"/>
    <p:sldId id="398" r:id="rId143"/>
    <p:sldId id="400" r:id="rId144"/>
    <p:sldId id="407" r:id="rId145"/>
    <p:sldId id="408" r:id="rId146"/>
    <p:sldId id="478" r:id="rId147"/>
    <p:sldId id="433" r:id="rId148"/>
    <p:sldId id="453" r:id="rId149"/>
    <p:sldId id="434" r:id="rId150"/>
    <p:sldId id="463" r:id="rId151"/>
    <p:sldId id="464" r:id="rId152"/>
    <p:sldId id="465" r:id="rId153"/>
    <p:sldId id="466" r:id="rId154"/>
    <p:sldId id="467" r:id="rId155"/>
    <p:sldId id="468" r:id="rId156"/>
    <p:sldId id="513" r:id="rId157"/>
    <p:sldId id="523" r:id="rId158"/>
    <p:sldId id="503" r:id="rId159"/>
    <p:sldId id="506" r:id="rId160"/>
    <p:sldId id="507" r:id="rId161"/>
    <p:sldId id="514" r:id="rId162"/>
    <p:sldId id="511" r:id="rId163"/>
    <p:sldId id="520" r:id="rId164"/>
    <p:sldId id="516" r:id="rId165"/>
    <p:sldId id="521" r:id="rId166"/>
    <p:sldId id="519" r:id="rId167"/>
    <p:sldId id="518" r:id="rId168"/>
    <p:sldId id="515" r:id="rId169"/>
    <p:sldId id="508" r:id="rId170"/>
    <p:sldId id="509" r:id="rId171"/>
    <p:sldId id="510" r:id="rId172"/>
    <p:sldId id="517" r:id="rId173"/>
    <p:sldId id="296" r:id="rId174"/>
    <p:sldId id="297" r:id="rId175"/>
    <p:sldId id="298" r:id="rId176"/>
    <p:sldId id="311" r:id="rId177"/>
    <p:sldId id="299" r:id="rId178"/>
    <p:sldId id="300" r:id="rId179"/>
    <p:sldId id="301" r:id="rId180"/>
    <p:sldId id="302" r:id="rId181"/>
    <p:sldId id="504" r:id="rId182"/>
    <p:sldId id="303" r:id="rId183"/>
    <p:sldId id="304" r:id="rId184"/>
    <p:sldId id="505" r:id="rId185"/>
    <p:sldId id="379" r:id="rId186"/>
    <p:sldId id="380" r:id="rId187"/>
    <p:sldId id="381" r:id="rId188"/>
    <p:sldId id="382" r:id="rId189"/>
    <p:sldId id="373" r:id="rId190"/>
    <p:sldId id="374" r:id="rId191"/>
    <p:sldId id="375" r:id="rId192"/>
    <p:sldId id="376" r:id="rId193"/>
    <p:sldId id="377" r:id="rId194"/>
    <p:sldId id="378" r:id="rId195"/>
    <p:sldId id="388" r:id="rId196"/>
    <p:sldId id="391" r:id="rId197"/>
    <p:sldId id="420" r:id="rId198"/>
    <p:sldId id="390" r:id="rId199"/>
    <p:sldId id="389" r:id="rId200"/>
    <p:sldId id="372" r:id="rId20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9" autoAdjust="0"/>
    <p:restoredTop sz="77372" autoAdjust="0"/>
  </p:normalViewPr>
  <p:slideViewPr>
    <p:cSldViewPr snapToGrid="0" snapToObjects="1">
      <p:cViewPr>
        <p:scale>
          <a:sx n="110" d="100"/>
          <a:sy n="110" d="100"/>
        </p:scale>
        <p:origin x="-2408" y="-208"/>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0816"/>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notesMaster" Target="notesMasters/notesMaster1.xml"/><Relationship Id="rId203" Type="http://schemas.openxmlformats.org/officeDocument/2006/relationships/printerSettings" Target="printerSettings/printerSettings1.bin"/><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04" Type="http://schemas.openxmlformats.org/officeDocument/2006/relationships/presProps" Target="presProps.xml"/><Relationship Id="rId205" Type="http://schemas.openxmlformats.org/officeDocument/2006/relationships/viewProps" Target="viewProps.xml"/><Relationship Id="rId206" Type="http://schemas.openxmlformats.org/officeDocument/2006/relationships/theme" Target="theme/theme1.xml"/><Relationship Id="rId207" Type="http://schemas.openxmlformats.org/officeDocument/2006/relationships/tableStyles" Target="tableStyles.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092155528"/>
        <c:axId val="2092127912"/>
        <c:axId val="0"/>
      </c:bar3DChart>
      <c:catAx>
        <c:axId val="2092155528"/>
        <c:scaling>
          <c:orientation val="minMax"/>
        </c:scaling>
        <c:delete val="1"/>
        <c:axPos val="b"/>
        <c:majorTickMark val="out"/>
        <c:minorTickMark val="none"/>
        <c:tickLblPos val="nextTo"/>
        <c:crossAx val="2092127912"/>
        <c:crosses val="autoZero"/>
        <c:auto val="1"/>
        <c:lblAlgn val="ctr"/>
        <c:lblOffset val="100"/>
        <c:noMultiLvlLbl val="0"/>
      </c:catAx>
      <c:valAx>
        <c:axId val="2092127912"/>
        <c:scaling>
          <c:orientation val="minMax"/>
        </c:scaling>
        <c:delete val="0"/>
        <c:axPos val="l"/>
        <c:majorGridlines/>
        <c:numFmt formatCode="0" sourceLinked="1"/>
        <c:majorTickMark val="out"/>
        <c:minorTickMark val="none"/>
        <c:tickLblPos val="nextTo"/>
        <c:crossAx val="2092155528"/>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20/01/2012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31</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32</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36</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40</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41</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43</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46</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56</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57</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64</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Low-level</a:t>
            </a:r>
            <a:r>
              <a:rPr lang="en-US" baseline="0" dirty="0" smtClean="0"/>
              <a:t> access to fundamental primitives: nodes and relationships</a:t>
            </a:r>
          </a:p>
          <a:p>
            <a:r>
              <a:rPr lang="en-US" baseline="0" dirty="0" smtClean="0"/>
              <a:t>Properties are string keys and JVM string/primitive/array values.</a:t>
            </a:r>
          </a:p>
          <a:p>
            <a:r>
              <a:rPr lang="en-US" baseline="0" dirty="0" smtClean="0"/>
              <a:t>One constraint only enforced: relationships must have a start and end node – no dangling links in Neo4j.</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12993560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68</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69</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73</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76</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79</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82</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87</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88</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89</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96</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97</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102</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115</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117</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132</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134</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149</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a:t>
            </a:r>
            <a:r>
              <a:rPr lang="en-US" baseline="0" smtClean="0"/>
              <a:t>command line.</a:t>
            </a:r>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163</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command line.</a:t>
            </a:r>
          </a:p>
          <a:p>
            <a:endParaRPr lang="en-US" baseline="0" dirty="0" smtClean="0"/>
          </a:p>
          <a:p>
            <a:r>
              <a:rPr lang="en-US" baseline="0" dirty="0" smtClean="0"/>
              <a:t>In this </a:t>
            </a:r>
            <a:r>
              <a:rPr lang="en-US" baseline="0" dirty="0" err="1" smtClean="0"/>
              <a:t>koan</a:t>
            </a:r>
            <a:r>
              <a:rPr lang="en-US" baseline="0" dirty="0" smtClean="0"/>
              <a:t>, we take care of registration for you</a:t>
            </a:r>
          </a:p>
        </p:txBody>
      </p:sp>
      <p:sp>
        <p:nvSpPr>
          <p:cNvPr id="4" name="Slide Number Placeholder 3"/>
          <p:cNvSpPr>
            <a:spLocks noGrp="1"/>
          </p:cNvSpPr>
          <p:nvPr>
            <p:ph type="sldNum" sz="quarter" idx="10"/>
          </p:nvPr>
        </p:nvSpPr>
        <p:spPr/>
        <p:txBody>
          <a:bodyPr/>
          <a:lstStyle/>
          <a:p>
            <a:fld id="{CED8D948-D25D-8E4B-9BFE-B537C3A7CF38}" type="slidenum">
              <a:rPr lang="en-US" smtClean="0"/>
              <a:t>164</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169</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170</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isAuthorized</a:t>
            </a:r>
            <a:r>
              <a:rPr lang="en-US" dirty="0" smtClean="0"/>
              <a:t> determines whether or not the rule passed</a:t>
            </a:r>
          </a:p>
          <a:p>
            <a:r>
              <a:rPr lang="en-US" dirty="0" err="1" smtClean="0"/>
              <a:t>forUriPath</a:t>
            </a:r>
            <a:r>
              <a:rPr lang="en-US" dirty="0" smtClean="0"/>
              <a:t> declares the URI space for which the</a:t>
            </a:r>
            <a:r>
              <a:rPr lang="en-US" baseline="0" dirty="0" smtClean="0"/>
              <a:t> rule should be evaluated</a:t>
            </a:r>
          </a:p>
          <a:p>
            <a:r>
              <a:rPr lang="en-US" baseline="0" dirty="0" err="1" smtClean="0"/>
              <a:t>wwwAuthenticateHeader</a:t>
            </a:r>
            <a:r>
              <a:rPr lang="en-US" baseline="0" dirty="0" smtClean="0"/>
              <a:t> provides metadata for a 401 response if the rule fails to </a:t>
            </a:r>
            <a:r>
              <a:rPr lang="en-US" baseline="0" dirty="0" err="1" smtClean="0"/>
              <a:t>authorise</a:t>
            </a:r>
            <a:r>
              <a:rPr lang="en-US" baseline="0" dirty="0" smtClean="0"/>
              <a:t> access to the database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171</a:t>
            </a:fld>
            <a:endParaRPr lang="en-US"/>
          </a:p>
        </p:txBody>
      </p:sp>
    </p:spTree>
    <p:extLst>
      <p:ext uri="{BB962C8B-B14F-4D97-AF65-F5344CB8AC3E}">
        <p14:creationId xmlns:p14="http://schemas.microsoft.com/office/powerpoint/2010/main" val="8979205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175</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Slaves</a:t>
            </a:r>
            <a:r>
              <a:rPr lang="en-US" baseline="0" dirty="0" smtClean="0"/>
              <a:t> poll master for transactions they haven’t yet applied.</a:t>
            </a:r>
          </a:p>
          <a:p>
            <a:r>
              <a:rPr lang="en-US" baseline="0" dirty="0" smtClean="0"/>
              <a:t>Polling interval is configurable per slave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177</a:t>
            </a:fld>
            <a:endParaRPr lang="en-US"/>
          </a:p>
        </p:txBody>
      </p:sp>
    </p:spTree>
    <p:extLst>
      <p:ext uri="{BB962C8B-B14F-4D97-AF65-F5344CB8AC3E}">
        <p14:creationId xmlns:p14="http://schemas.microsoft.com/office/powerpoint/2010/main" val="6498369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slaves can be made always slave</a:t>
            </a:r>
            <a:r>
              <a:rPr lang="en-US" baseline="0" dirty="0" smtClean="0"/>
              <a:t> only – they’ll never try to become master in the event of failover.</a:t>
            </a:r>
          </a:p>
          <a:p>
            <a:r>
              <a:rPr lang="en-US" baseline="0" dirty="0" smtClean="0"/>
              <a:t>This means we can keep a master in a particular data </a:t>
            </a:r>
            <a:r>
              <a:rPr lang="en-US" baseline="0" dirty="0" err="1" smtClean="0"/>
              <a:t>centre</a:t>
            </a:r>
            <a:r>
              <a:rPr lang="en-US" baseline="0" dirty="0" smtClean="0"/>
              <a:t> – unless there’s a disaster when we can ask one of the </a:t>
            </a:r>
            <a:r>
              <a:rPr lang="en-US" baseline="0" dirty="0" err="1" smtClean="0"/>
              <a:t>perma</a:t>
            </a:r>
            <a:r>
              <a:rPr lang="en-US" baseline="0" dirty="0" smtClean="0"/>
              <a:t>-slaves to become master, and the other </a:t>
            </a:r>
            <a:r>
              <a:rPr lang="en-US" baseline="0" dirty="0" err="1" smtClean="0"/>
              <a:t>perma</a:t>
            </a:r>
            <a:r>
              <a:rPr lang="en-US" baseline="0" dirty="0" smtClean="0"/>
              <a:t>-slaves to become regular slaves.</a:t>
            </a:r>
          </a:p>
          <a:p>
            <a:r>
              <a:rPr lang="en-US" baseline="0" dirty="0" err="1" smtClean="0"/>
              <a:t>Perma</a:t>
            </a:r>
            <a:r>
              <a:rPr lang="en-US" baseline="0" dirty="0" smtClean="0"/>
              <a:t>-slaves can be used to scale out reads local to users in a global deployment – this is how some large corporate customers work atop Amazon EC2.</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180</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Lose capacity, not entire service</a:t>
            </a:r>
            <a:r>
              <a:rPr lang="en-US" baseline="0" dirty="0" smtClean="0"/>
              <a:t> – graceful </a:t>
            </a:r>
            <a:r>
              <a:rPr lang="en-US" baseline="0" dirty="0" err="1" smtClean="0"/>
              <a:t>degredation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181</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185</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186</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187</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188</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189</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190</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a:t>
            </a:r>
            <a:r>
              <a:rPr lang="en-US" baseline="0" dirty="0" smtClean="0"/>
              <a:t>processing</a:t>
            </a:r>
          </a:p>
          <a:p>
            <a:endParaRPr lang="en-US" baseline="0" dirty="0" smtClean="0"/>
          </a:p>
          <a:p>
            <a:r>
              <a:rPr lang="en-US" baseline="0" dirty="0" smtClean="0"/>
              <a:t>Green line denotes “zone of </a:t>
            </a:r>
            <a:r>
              <a:rPr lang="en-US" baseline="0" smtClean="0"/>
              <a:t>SQL adequacy”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191</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193</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194</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is designed for complex data</a:t>
            </a:r>
          </a:p>
          <a:p>
            <a:endParaRPr lang="en-US" dirty="0" smtClean="0"/>
          </a:p>
          <a:p>
            <a:r>
              <a:rPr lang="en-US" dirty="0" smtClean="0"/>
              <a:t>Complexity is </a:t>
            </a:r>
            <a:r>
              <a:rPr lang="en-US" dirty="0" err="1" smtClean="0"/>
              <a:t>multifacted</a:t>
            </a:r>
            <a:r>
              <a:rPr lang="en-US" dirty="0" smtClean="0"/>
              <a:t>,</a:t>
            </a:r>
            <a:r>
              <a:rPr lang="en-US" baseline="0" dirty="0" smtClean="0"/>
              <a:t> it’s not just big</a:t>
            </a:r>
          </a:p>
          <a:p>
            <a:endParaRPr lang="en-US" baseline="0" dirty="0" smtClean="0"/>
          </a:p>
          <a:p>
            <a:r>
              <a:rPr lang="en-US" baseline="0" dirty="0" smtClean="0"/>
              <a:t>But is some combination of big, connected, and semi</a:t>
            </a:r>
            <a:r>
              <a:rPr lang="en-US" baseline="0" smtClean="0"/>
              <a:t>-structured.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a:t>
            </a:fld>
            <a:endParaRPr lang="en-US"/>
          </a:p>
        </p:txBody>
      </p:sp>
    </p:spTree>
    <p:extLst>
      <p:ext uri="{BB962C8B-B14F-4D97-AF65-F5344CB8AC3E}">
        <p14:creationId xmlns:p14="http://schemas.microsoft.com/office/powerpoint/2010/main" val="4210155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17</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19</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1.png"/></Relationships>
</file>

<file path=ppt/slides/_rels/slide11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19.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2.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8.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71.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emf"/></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2.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73.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5.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5.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76.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image" Target="../media/image77.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image" Target="../media/image78.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19.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79.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chart" Target="../charts/char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4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4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4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7</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8</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Syntax changes between releases</a:t>
            </a:r>
          </a:p>
          <a:p>
            <a:r>
              <a:rPr lang="en-US" dirty="0" smtClean="0"/>
              <a:t>Supports queries</a:t>
            </a:r>
          </a:p>
          <a:p>
            <a:pPr lvl="1"/>
            <a:r>
              <a:rPr lang="en-US" dirty="0" smtClean="0"/>
              <a:t>Including aggregation, ordering and limits</a:t>
            </a:r>
          </a:p>
          <a:p>
            <a:pPr lvl="1"/>
            <a:r>
              <a:rPr lang="en-US" dirty="0" smtClean="0"/>
              <a:t>Mutating operations in product roadmap</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(name='</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Focus on the </a:t>
            </a:r>
            <a:r>
              <a:rPr lang="en-US" dirty="0" smtClean="0">
                <a:latin typeface="Courier New"/>
                <a:cs typeface="Courier New"/>
              </a:rPr>
              <a:t>match</a:t>
            </a:r>
            <a:r>
              <a:rPr lang="en-US" dirty="0" smtClean="0"/>
              <a:t> clause, indexes as starting points</a:t>
            </a:r>
          </a:p>
          <a:p>
            <a:endParaRPr lang="en-US" dirty="0" smtClean="0"/>
          </a:p>
          <a:p>
            <a:r>
              <a:rPr lang="en-US" dirty="0" smtClean="0"/>
              <a:t>Firstly, just find and return the 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Where clauses:</a:t>
            </a: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a:latin typeface="Courier New"/>
              </a:rPr>
              <a:t>order by &lt;property</a:t>
            </a:r>
            <a:r>
              <a:rPr lang="en-US" sz="1800" dirty="0" smtClean="0">
                <a:latin typeface="Courier New"/>
              </a:rPr>
              <a:t>&gt; </a:t>
            </a:r>
            <a:r>
              <a:rPr lang="en-US" sz="1800" dirty="0" err="1" smtClean="0">
                <a:latin typeface="Courier New"/>
              </a:rPr>
              <a:t>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a:latin typeface="Courier New"/>
                <a:cs typeface="Courier New"/>
              </a:rPr>
              <a:t>min</a:t>
            </a:r>
          </a:p>
          <a:p>
            <a:r>
              <a:rPr lang="en-US" dirty="0" smtClean="0"/>
              <a:t>Compute 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err="1"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smtClean="0"/>
              <a:t> function to create lists</a:t>
            </a:r>
          </a:p>
          <a:p>
            <a:pPr lvl="1"/>
            <a:r>
              <a:rPr lang="en-US" dirty="0" smtClean="0"/>
              <a:t>Use </a:t>
            </a:r>
            <a:r>
              <a:rPr lang="en-US" dirty="0" smtClean="0">
                <a:latin typeface="Courier New"/>
                <a:cs typeface="Courier New"/>
              </a:rPr>
              <a:t>order by</a:t>
            </a:r>
            <a:r>
              <a:rPr lang="en-US" dirty="0" smtClean="0"/>
              <a:t> to sort results</a:t>
            </a:r>
          </a:p>
          <a:p>
            <a:pPr lvl="2"/>
            <a:r>
              <a:rPr lang="en-US" dirty="0"/>
              <a:t>A</a:t>
            </a:r>
            <a:r>
              <a:rPr lang="en-US" dirty="0" smtClean="0"/>
              <a:t>scending by default</a:t>
            </a:r>
            <a:endParaRPr lang="en-US" dirty="0"/>
          </a:p>
          <a:p>
            <a:r>
              <a:rPr lang="en-US" dirty="0" smtClean="0"/>
              <a:t>Find the enemy species that Donna Noble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a:t>
            </a:r>
            <a:r>
              <a:rPr lang="en-US" dirty="0" smtClean="0"/>
              <a:t> to filter for </a:t>
            </a:r>
            <a:r>
              <a:rPr lang="en-US" i="1" dirty="0" smtClean="0"/>
              <a:t>species</a:t>
            </a:r>
            <a:r>
              <a:rPr lang="en-US" dirty="0" smtClean="0"/>
              <a:t> only</a:t>
            </a:r>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lnSpcReduction="10000"/>
          </a:bodyPr>
          <a:lstStyle/>
          <a:p>
            <a:r>
              <a:rPr lang="en-US" dirty="0" smtClean="0"/>
              <a:t>Focus on larger </a:t>
            </a:r>
            <a:r>
              <a:rPr lang="en-US" dirty="0" smtClean="0">
                <a:latin typeface="Courier New"/>
                <a:cs typeface="Courier New"/>
              </a:rPr>
              <a:t>match</a:t>
            </a:r>
            <a:r>
              <a:rPr lang="en-US" dirty="0" smtClean="0"/>
              <a:t> clause and aggregation functions</a:t>
            </a:r>
          </a:p>
          <a:p>
            <a:pPr lvl="1"/>
            <a:r>
              <a:rPr lang="en-US" dirty="0" smtClean="0"/>
              <a:t>Anonymous nodes </a:t>
            </a:r>
            <a:r>
              <a:rPr lang="en-US" dirty="0" smtClean="0">
                <a:latin typeface="Courier New"/>
                <a:cs typeface="Courier New"/>
              </a:rPr>
              <a:t>()</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801255" y="1552863"/>
            <a:ext cx="3008745" cy="4636764"/>
          </a:xfrm>
          <a:prstGeom prst="rect">
            <a:avLst/>
          </a:prstGeom>
        </p:spPr>
      </p:pic>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chemeClr val="accent2"/>
                </a:solidFill>
              </a:rPr>
              <a:t>start </a:t>
            </a:r>
            <a:r>
              <a:rPr lang="en-US" sz="2800" b="1" dirty="0" err="1">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C0504D"/>
                </a:solidFill>
              </a:rPr>
              <a:t>match </a:t>
            </a:r>
            <a:r>
              <a:rPr lang="en-US" sz="2800" b="1" dirty="0" err="1">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count(</a:t>
            </a:r>
            <a:r>
              <a:rPr lang="en-US" sz="2800" b="1" dirty="0" smtClean="0">
                <a:solidFill>
                  <a:srgbClr val="C0504D"/>
                </a:solidFill>
              </a:rPr>
              <a:t>episode) </a:t>
            </a:r>
            <a:endParaRPr lang="en-US" sz="2800" b="1" dirty="0">
              <a:solidFill>
                <a:srgbClr val="C0504D"/>
              </a:solidFill>
            </a:endParaRPr>
          </a:p>
          <a:p>
            <a:pPr marL="0" indent="0">
              <a:buNone/>
            </a:pPr>
            <a:r>
              <a:rPr lang="en-US" sz="2800" b="1" dirty="0">
                <a:solidFill>
                  <a:srgbClr val="C0504D"/>
                </a:solidFill>
              </a:rPr>
              <a:t>order by count(</a:t>
            </a:r>
            <a:r>
              <a:rPr lang="en-US" sz="2800" b="1" dirty="0" smtClean="0">
                <a:solidFill>
                  <a:srgbClr val="C0504D"/>
                </a:solidFill>
              </a:rPr>
              <a:t>episode) </a:t>
            </a:r>
            <a:r>
              <a:rPr lang="en-US" sz="2800" b="1" dirty="0" err="1">
                <a:solidFill>
                  <a:srgbClr val="C0504D"/>
                </a:solidFill>
              </a:rPr>
              <a:t>desc</a:t>
            </a:r>
            <a:r>
              <a:rPr lang="en-US" sz="2800" b="1" dirty="0">
                <a:solidFill>
                  <a:srgbClr val="C0504D"/>
                </a:solidFill>
              </a:rPr>
              <a:t> </a:t>
            </a:r>
          </a:p>
          <a:p>
            <a:pPr marL="0" indent="0">
              <a:buNone/>
            </a:pPr>
            <a:r>
              <a:rPr lang="en-US" sz="2800" b="1" dirty="0">
                <a:solidFill>
                  <a:srgbClr val="C0504D"/>
                </a:solidFill>
              </a:rPr>
              <a:t>limit 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Focus on processing paths with Cypher</a:t>
            </a:r>
          </a:p>
          <a:p>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relationships</a:t>
            </a:r>
          </a:p>
          <a:p>
            <a:r>
              <a:rPr lang="en-US" dirty="0" smtClean="0"/>
              <a:t>Find the longest continuous story arc with the Master</a:t>
            </a:r>
          </a:p>
          <a:p>
            <a:pPr lvl="1"/>
            <a:r>
              <a:rPr lang="en-US" dirty="0" smtClean="0"/>
              <a:t>Hint: number of path hops = number of episodes -1</a:t>
            </a:r>
          </a:p>
          <a:p>
            <a:pPr lvl="1"/>
            <a:r>
              <a:rPr lang="en-US" dirty="0" smtClean="0"/>
              <a:t>Use nested </a:t>
            </a:r>
            <a:r>
              <a:rPr lang="en-US" dirty="0" smtClean="0">
                <a:latin typeface="Courier New"/>
                <a:cs typeface="Courier New"/>
              </a:rPr>
              <a:t>WHERE</a:t>
            </a:r>
            <a:r>
              <a:rPr lang="en-US" dirty="0" smtClean="0"/>
              <a:t> clause, </a:t>
            </a:r>
            <a:r>
              <a:rPr lang="en-US" dirty="0" smtClean="0">
                <a:latin typeface="Courier New"/>
                <a:cs typeface="Courier New"/>
              </a:rPr>
              <a:t>ALL</a:t>
            </a:r>
            <a:r>
              <a:rPr lang="en-US" dirty="0" smtClean="0"/>
              <a:t> and </a:t>
            </a:r>
            <a:r>
              <a:rPr lang="en-US" dirty="0" smtClean="0">
                <a:latin typeface="Courier New"/>
                <a:cs typeface="Courier New"/>
              </a:rPr>
              <a:t>NODES()</a:t>
            </a: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Path Lengths</a:t>
            </a:r>
            <a:endParaRPr lang="en-US" dirty="0"/>
          </a:p>
        </p:txBody>
      </p:sp>
      <p:sp>
        <p:nvSpPr>
          <p:cNvPr id="3" name="Content Placeholder 2"/>
          <p:cNvSpPr>
            <a:spLocks noGrp="1"/>
          </p:cNvSpPr>
          <p:nvPr>
            <p:ph idx="1"/>
          </p:nvPr>
        </p:nvSpPr>
        <p:spPr/>
        <p:txBody>
          <a:bodyPr/>
          <a:lstStyle/>
          <a:p>
            <a:pPr marL="0" indent="0">
              <a:buNone/>
            </a:pPr>
            <a:r>
              <a:rPr lang="en-US" sz="2400" dirty="0">
                <a:latin typeface="Courier New"/>
                <a:cs typeface="Courier New"/>
              </a:rPr>
              <a:t>match path = (episode)-[:NEXT</a:t>
            </a:r>
            <a:r>
              <a:rPr lang="en-US" sz="2400" b="1" dirty="0">
                <a:latin typeface="Courier New"/>
                <a:cs typeface="Courier New"/>
              </a:rPr>
              <a:t>*</a:t>
            </a:r>
            <a:r>
              <a:rPr lang="en-US" sz="2400" dirty="0">
                <a:latin typeface="Courier New"/>
                <a:cs typeface="Courier New"/>
              </a:rPr>
              <a:t>]-&gt;() </a:t>
            </a:r>
          </a:p>
          <a:p>
            <a:pPr marL="0" indent="0">
              <a:buNone/>
            </a:pPr>
            <a:endParaRPr lang="en-US" sz="2400" dirty="0" smtClean="0">
              <a:latin typeface="Courier New"/>
              <a:cs typeface="Courier New"/>
            </a:endParaRPr>
          </a:p>
          <a:p>
            <a:pPr marL="0" indent="0">
              <a:buNone/>
            </a:pPr>
            <a:endParaRPr lang="en-US" sz="2400" dirty="0">
              <a:latin typeface="Courier New"/>
              <a:cs typeface="Courier New"/>
            </a:endParaRPr>
          </a:p>
          <a:p>
            <a:pPr marL="0" indent="0">
              <a:buNone/>
            </a:pPr>
            <a:r>
              <a:rPr lang="en-US" sz="2400" dirty="0">
                <a:latin typeface="Courier New"/>
                <a:cs typeface="Courier New"/>
              </a:rPr>
              <a:t>match path = (episode)-[:NEXT</a:t>
            </a:r>
            <a:r>
              <a:rPr lang="en-US" sz="2400" b="1" dirty="0" smtClean="0">
                <a:latin typeface="Courier New"/>
                <a:cs typeface="Courier New"/>
              </a:rPr>
              <a:t>*1..5</a:t>
            </a:r>
            <a:r>
              <a:rPr lang="en-US" sz="2400" dirty="0" smtClean="0">
                <a:latin typeface="Courier New"/>
                <a:cs typeface="Courier New"/>
              </a:rPr>
              <a:t>]</a:t>
            </a:r>
            <a:r>
              <a:rPr lang="en-US" sz="2400" dirty="0">
                <a:latin typeface="Courier New"/>
                <a:cs typeface="Courier New"/>
              </a:rPr>
              <a:t>-&gt;() </a:t>
            </a:r>
          </a:p>
          <a:p>
            <a:endParaRPr lang="en-US" dirty="0" smtClean="0"/>
          </a:p>
          <a:p>
            <a:endParaRPr lang="en-US" dirty="0"/>
          </a:p>
        </p:txBody>
      </p:sp>
    </p:spTree>
    <p:extLst>
      <p:ext uri="{BB962C8B-B14F-4D97-AF65-F5344CB8AC3E}">
        <p14:creationId xmlns:p14="http://schemas.microsoft.com/office/powerpoint/2010/main" val="36513063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508000"/>
            <a:ext cx="9144000" cy="5195454"/>
          </a:xfrm>
          <a:prstGeom prst="rect">
            <a:avLst/>
          </a:prstGeom>
        </p:spPr>
      </p:pic>
    </p:spTree>
    <p:extLst>
      <p:ext uri="{BB962C8B-B14F-4D97-AF65-F5344CB8AC3E}">
        <p14:creationId xmlns:p14="http://schemas.microsoft.com/office/powerpoint/2010/main" val="3511841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8e</a:t>
            </a:r>
            <a:endParaRPr lang="en-US" dirty="0"/>
          </a:p>
        </p:txBody>
      </p:sp>
      <p:sp>
        <p:nvSpPr>
          <p:cNvPr id="3" name="Content Placeholder 2"/>
          <p:cNvSpPr>
            <a:spLocks noGrp="1"/>
          </p:cNvSpPr>
          <p:nvPr>
            <p:ph idx="1"/>
          </p:nvPr>
        </p:nvSpPr>
        <p:spPr/>
        <p:txBody>
          <a:bodyPr>
            <a:normAutofit/>
          </a:bodyPr>
          <a:lstStyle/>
          <a:p>
            <a:r>
              <a:rPr lang="en-US" dirty="0" smtClean="0"/>
              <a:t>Focus on calling graph algorithms from Cypher</a:t>
            </a:r>
          </a:p>
          <a:p>
            <a:endParaRPr lang="en-US" dirty="0"/>
          </a:p>
          <a:p>
            <a:r>
              <a:rPr lang="en-US" dirty="0" smtClean="0"/>
              <a:t>Find how many episodes there have been </a:t>
            </a:r>
          </a:p>
          <a:p>
            <a:pPr lvl="1"/>
            <a:r>
              <a:rPr lang="en-US" dirty="0" smtClean="0"/>
              <a:t>Hint: episode numbers are strange</a:t>
            </a:r>
          </a:p>
          <a:p>
            <a:r>
              <a:rPr lang="en-US" dirty="0" smtClean="0"/>
              <a:t>Use </a:t>
            </a:r>
            <a:r>
              <a:rPr lang="en-US" dirty="0" err="1" smtClean="0">
                <a:latin typeface="Courier New"/>
                <a:cs typeface="Courier New"/>
              </a:rPr>
              <a:t>shortestPath</a:t>
            </a:r>
            <a:r>
              <a:rPr lang="en-US" dirty="0" smtClean="0"/>
              <a:t> algorithm</a:t>
            </a:r>
            <a:endParaRPr lang="en-US" dirty="0"/>
          </a:p>
          <a:p>
            <a:pPr lvl="1"/>
            <a:r>
              <a:rPr lang="en-US" dirty="0" smtClean="0"/>
              <a:t>And the </a:t>
            </a:r>
            <a:r>
              <a:rPr lang="en-US" dirty="0" smtClean="0">
                <a:latin typeface="Courier New"/>
                <a:cs typeface="Courier New"/>
              </a:rPr>
              <a:t>length</a:t>
            </a:r>
            <a:r>
              <a:rPr lang="en-US" dirty="0" smtClean="0"/>
              <a:t> function</a:t>
            </a:r>
          </a:p>
        </p:txBody>
      </p:sp>
    </p:spTree>
    <p:extLst>
      <p:ext uri="{BB962C8B-B14F-4D97-AF65-F5344CB8AC3E}">
        <p14:creationId xmlns:p14="http://schemas.microsoft.com/office/powerpoint/2010/main" val="3196754136"/>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9</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sp>
        <p:nvSpPr>
          <p:cNvPr id="11" name="Oval 10"/>
          <p:cNvSpPr/>
          <p:nvPr/>
        </p:nvSpPr>
        <p:spPr>
          <a:xfrm>
            <a:off x="900546" y="1817254"/>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09128" y="1818411"/>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11764" y="288290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634347" y="390121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033425" y="491952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189182" y="1453697"/>
            <a:ext cx="1075535" cy="369332"/>
          </a:xfrm>
          <a:prstGeom prst="rect">
            <a:avLst/>
          </a:prstGeom>
          <a:noFill/>
        </p:spPr>
        <p:txBody>
          <a:bodyPr wrap="none" rtlCol="0">
            <a:spAutoFit/>
          </a:bodyPr>
          <a:lstStyle/>
          <a:p>
            <a:r>
              <a:rPr lang="en-US" dirty="0" smtClean="0"/>
              <a:t>Salary list</a:t>
            </a:r>
            <a:endParaRPr lang="en-US" dirty="0"/>
          </a:p>
        </p:txBody>
      </p:sp>
      <p:sp>
        <p:nvSpPr>
          <p:cNvPr id="17" name="TextBox 16"/>
          <p:cNvSpPr txBox="1"/>
          <p:nvPr/>
        </p:nvSpPr>
        <p:spPr>
          <a:xfrm>
            <a:off x="3027218" y="2514730"/>
            <a:ext cx="1660618" cy="369332"/>
          </a:xfrm>
          <a:prstGeom prst="rect">
            <a:avLst/>
          </a:prstGeom>
          <a:noFill/>
        </p:spPr>
        <p:txBody>
          <a:bodyPr wrap="none" rtlCol="0">
            <a:spAutoFit/>
          </a:bodyPr>
          <a:lstStyle/>
          <a:p>
            <a:r>
              <a:rPr lang="en-US" dirty="0" smtClean="0"/>
              <a:t>Most Web apps</a:t>
            </a:r>
            <a:endParaRPr lang="en-US" dirty="0"/>
          </a:p>
        </p:txBody>
      </p:sp>
      <p:sp>
        <p:nvSpPr>
          <p:cNvPr id="18" name="TextBox 17"/>
          <p:cNvSpPr txBox="1"/>
          <p:nvPr/>
        </p:nvSpPr>
        <p:spPr>
          <a:xfrm>
            <a:off x="4922983" y="3531884"/>
            <a:ext cx="1595309" cy="369332"/>
          </a:xfrm>
          <a:prstGeom prst="rect">
            <a:avLst/>
          </a:prstGeom>
          <a:noFill/>
        </p:spPr>
        <p:txBody>
          <a:bodyPr wrap="none" rtlCol="0">
            <a:spAutoFit/>
          </a:bodyPr>
          <a:lstStyle/>
          <a:p>
            <a:r>
              <a:rPr lang="en-US" dirty="0" smtClean="0"/>
              <a:t>Social Network</a:t>
            </a:r>
            <a:endParaRPr lang="en-US" dirty="0"/>
          </a:p>
        </p:txBody>
      </p:sp>
      <p:sp>
        <p:nvSpPr>
          <p:cNvPr id="19" name="TextBox 18"/>
          <p:cNvSpPr txBox="1"/>
          <p:nvPr/>
        </p:nvSpPr>
        <p:spPr>
          <a:xfrm>
            <a:off x="6033425" y="4539810"/>
            <a:ext cx="2409922" cy="369332"/>
          </a:xfrm>
          <a:prstGeom prst="rect">
            <a:avLst/>
          </a:prstGeom>
          <a:noFill/>
        </p:spPr>
        <p:txBody>
          <a:bodyPr wrap="none" rtlCol="0">
            <a:spAutoFit/>
          </a:bodyPr>
          <a:lstStyle/>
          <a:p>
            <a:r>
              <a:rPr lang="en-US" dirty="0" smtClean="0"/>
              <a:t>Location-based services</a:t>
            </a:r>
            <a:endParaRPr lang="en-US" dirty="0"/>
          </a:p>
        </p:txBody>
      </p:sp>
    </p:spTree>
    <p:extLst>
      <p:ext uri="{BB962C8B-B14F-4D97-AF65-F5344CB8AC3E}">
        <p14:creationId xmlns:p14="http://schemas.microsoft.com/office/powerpoint/2010/main" val="23819432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10</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Same powerful model as Cypher: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r>
              <a:rPr lang="en-US" dirty="0" smtClean="0"/>
              <a:t>Lower-level than Cypher</a:t>
            </a:r>
          </a:p>
          <a:p>
            <a:pPr lvl="1"/>
            <a:r>
              <a:rPr lang="en-US" dirty="0" smtClean="0"/>
              <a:t>You can drop into Java to do things Cypher</a:t>
            </a:r>
            <a:br>
              <a:rPr lang="en-US" dirty="0" smtClean="0"/>
            </a:br>
            <a:r>
              <a:rPr lang="en-US" dirty="0" smtClean="0"/>
              <a:t>can’t</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11</a:t>
            </a:r>
            <a:endParaRPr lang="en-US" dirty="0"/>
          </a:p>
        </p:txBody>
      </p:sp>
      <p:sp>
        <p:nvSpPr>
          <p:cNvPr id="5" name="Subtitle 4"/>
          <p:cNvSpPr>
            <a:spLocks noGrp="1"/>
          </p:cNvSpPr>
          <p:nvPr>
            <p:ph type="subTitle" idx="1"/>
          </p:nvPr>
        </p:nvSpPr>
        <p:spPr/>
        <p:txBody>
          <a:bodyPr/>
          <a:lstStyle/>
          <a:p>
            <a:r>
              <a:rPr lang="en-US" dirty="0" smtClean="0"/>
              <a:t>REST API: Client Side</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10548"/>
            <a:ext cx="9144000" cy="1143000"/>
          </a:xfrm>
        </p:spPr>
        <p:txBody>
          <a:bodyPr>
            <a:noAutofit/>
          </a:bodyPr>
          <a:lstStyle/>
          <a:p>
            <a:r>
              <a:rPr lang="en-US" sz="3700" i="1" dirty="0" smtClean="0">
                <a:latin typeface="Times New Roman"/>
                <a:cs typeface="Times New Roman"/>
              </a:rPr>
              <a:t>complexity = f(size, connectedness, uniformity)</a:t>
            </a:r>
            <a:endParaRPr lang="en-US" sz="3700" i="1" dirty="0">
              <a:latin typeface="Times New Roman"/>
              <a:cs typeface="Times New Roman"/>
            </a:endParaRPr>
          </a:p>
        </p:txBody>
      </p:sp>
    </p:spTree>
    <p:extLst>
      <p:ext uri="{BB962C8B-B14F-4D97-AF65-F5344CB8AC3E}">
        <p14:creationId xmlns:p14="http://schemas.microsoft.com/office/powerpoint/2010/main" val="340561101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Count the Doctor’s enemies</a:t>
            </a:r>
          </a:p>
          <a:p>
            <a:pPr lvl="1"/>
            <a:r>
              <a:rPr lang="en-US" dirty="0" smtClean="0"/>
              <a:t>Just count relationships</a:t>
            </a:r>
          </a:p>
          <a:p>
            <a:r>
              <a:rPr lang="en-US" dirty="0" smtClean="0"/>
              <a:t>Identify which of the Doctors took part in invasion stories</a:t>
            </a:r>
          </a:p>
          <a:p>
            <a:pPr lvl="1"/>
            <a:r>
              <a:rPr lang="en-US" dirty="0" smtClean="0"/>
              <a:t>Use a </a:t>
            </a:r>
            <a:r>
              <a:rPr lang="en-US" dirty="0" err="1" smtClean="0"/>
              <a:t>Javascript</a:t>
            </a:r>
            <a:r>
              <a:rPr lang="en-US" dirty="0" smtClean="0"/>
              <a:t> traversal description</a:t>
            </a:r>
          </a:p>
          <a:p>
            <a:r>
              <a:rPr lang="en-US" dirty="0" smtClean="0"/>
              <a:t>Create regenerations for early Doctors</a:t>
            </a:r>
          </a:p>
          <a:p>
            <a:pPr lvl="1"/>
            <a:r>
              <a:rPr lang="en-US" dirty="0" smtClean="0"/>
              <a:t>Hypermedia-driven interaction</a:t>
            </a:r>
          </a:p>
        </p:txBody>
      </p:sp>
    </p:spTree>
    <p:extLst>
      <p:ext uri="{BB962C8B-B14F-4D97-AF65-F5344CB8AC3E}">
        <p14:creationId xmlns:p14="http://schemas.microsoft.com/office/powerpoint/2010/main" val="918396238"/>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1385950022"/>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12</a:t>
            </a:r>
            <a:endParaRPr lang="en-US" dirty="0"/>
          </a:p>
        </p:txBody>
      </p:sp>
      <p:sp>
        <p:nvSpPr>
          <p:cNvPr id="5" name="Subtitle 4"/>
          <p:cNvSpPr>
            <a:spLocks noGrp="1"/>
          </p:cNvSpPr>
          <p:nvPr>
            <p:ph type="subTitle" idx="1"/>
          </p:nvPr>
        </p:nvSpPr>
        <p:spPr/>
        <p:txBody>
          <a:bodyPr/>
          <a:lstStyle/>
          <a:p>
            <a:r>
              <a:rPr lang="en-US" dirty="0" smtClean="0"/>
              <a:t>REST API: Unmanaged Extensions</a:t>
            </a:r>
            <a:endParaRPr lang="en-US" dirty="0"/>
          </a:p>
        </p:txBody>
      </p:sp>
    </p:spTree>
    <p:extLst>
      <p:ext uri="{BB962C8B-B14F-4D97-AF65-F5344CB8AC3E}">
        <p14:creationId xmlns:p14="http://schemas.microsoft.com/office/powerpoint/2010/main" val="3274940853"/>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Unmanaged Extensions?</a:t>
            </a:r>
            <a:endParaRPr lang="en-US" dirty="0"/>
          </a:p>
        </p:txBody>
      </p:sp>
      <p:sp>
        <p:nvSpPr>
          <p:cNvPr id="3" name="Content Placeholder 2"/>
          <p:cNvSpPr>
            <a:spLocks noGrp="1"/>
          </p:cNvSpPr>
          <p:nvPr>
            <p:ph idx="1"/>
          </p:nvPr>
        </p:nvSpPr>
        <p:spPr/>
        <p:txBody>
          <a:bodyPr>
            <a:normAutofit/>
          </a:bodyPr>
          <a:lstStyle/>
          <a:p>
            <a:r>
              <a:rPr lang="en-US" dirty="0" smtClean="0"/>
              <a:t>Allow arbitrary code to be deployed in the server</a:t>
            </a:r>
          </a:p>
          <a:p>
            <a:r>
              <a:rPr lang="en-US" dirty="0"/>
              <a:t>Use to support domain-specific REST APIs in the Neo4j </a:t>
            </a:r>
            <a:r>
              <a:rPr lang="en-US" dirty="0" smtClean="0"/>
              <a:t>server</a:t>
            </a:r>
          </a:p>
          <a:p>
            <a:pPr lvl="1"/>
            <a:r>
              <a:rPr lang="en-US" dirty="0" smtClean="0"/>
              <a:t>Not just nodes and relationships</a:t>
            </a:r>
            <a:endParaRPr lang="en-US" dirty="0"/>
          </a:p>
          <a:p>
            <a:r>
              <a:rPr lang="en-US" dirty="0" smtClean="0"/>
              <a:t>Sharp tool – be careful what you expose!</a:t>
            </a:r>
          </a:p>
          <a:p>
            <a:pPr lvl="1"/>
            <a:r>
              <a:rPr lang="en-US" dirty="0" smtClean="0"/>
              <a:t>E.g. </a:t>
            </a:r>
            <a:r>
              <a:rPr lang="en-US" dirty="0" err="1" smtClean="0">
                <a:latin typeface="Courier New"/>
                <a:cs typeface="Courier New"/>
              </a:rPr>
              <a:t>System.exit</a:t>
            </a:r>
            <a:r>
              <a:rPr lang="en-US" dirty="0" smtClean="0">
                <a:latin typeface="Courier New"/>
                <a:cs typeface="Courier New"/>
              </a:rPr>
              <a:t>(…)</a:t>
            </a:r>
            <a:r>
              <a:rPr lang="en-US" dirty="0" smtClean="0"/>
              <a:t> </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27509687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Unmanaged Extensions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Uses JAX-RS</a:t>
            </a:r>
          </a:p>
          <a:p>
            <a:r>
              <a:rPr lang="en-US" dirty="0" smtClean="0"/>
              <a:t>Access to the server’s </a:t>
            </a:r>
            <a:r>
              <a:rPr lang="en-US" dirty="0" err="1" smtClean="0">
                <a:latin typeface="Courier New"/>
                <a:cs typeface="Courier New"/>
              </a:rPr>
              <a:t>GraphDatabaseService</a:t>
            </a:r>
            <a:r>
              <a:rPr lang="en-US" dirty="0" smtClean="0"/>
              <a:t> given through </a:t>
            </a:r>
            <a:r>
              <a:rPr lang="en-US" dirty="0" smtClean="0">
                <a:latin typeface="Courier New"/>
                <a:cs typeface="Courier New"/>
              </a:rPr>
              <a:t>@Context</a:t>
            </a:r>
            <a:r>
              <a:rPr lang="en-US" dirty="0" smtClean="0"/>
              <a:t> annotation</a:t>
            </a:r>
          </a:p>
          <a:p>
            <a:pPr lvl="1"/>
            <a:r>
              <a:rPr lang="en-US" dirty="0" smtClean="0"/>
              <a:t>Any method/constructor parameter</a:t>
            </a:r>
          </a:p>
          <a:p>
            <a:r>
              <a:rPr lang="en-US" dirty="0" smtClean="0"/>
              <a:t>Packages containing extensions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4103227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Create a traversal or Cypher query to find home planets for characters, and expose it via HTTP GET</a:t>
            </a:r>
          </a:p>
          <a:p>
            <a:pPr lvl="1"/>
            <a:r>
              <a:rPr lang="en-US" dirty="0" smtClean="0"/>
              <a:t>Use </a:t>
            </a:r>
            <a:r>
              <a:rPr lang="en-US" dirty="0" smtClean="0">
                <a:latin typeface="Courier New"/>
                <a:cs typeface="Courier New"/>
              </a:rPr>
              <a:t>@Context</a:t>
            </a:r>
            <a:r>
              <a:rPr lang="en-US" dirty="0" smtClean="0"/>
              <a:t>, </a:t>
            </a:r>
            <a:r>
              <a:rPr lang="en-US" dirty="0">
                <a:latin typeface="Courier New"/>
                <a:cs typeface="Courier New"/>
              </a:rPr>
              <a:t>@Context</a:t>
            </a:r>
            <a:r>
              <a:rPr lang="en-US" dirty="0" smtClean="0"/>
              <a:t>, </a:t>
            </a:r>
            <a:r>
              <a:rPr lang="en-US" dirty="0">
                <a:latin typeface="Courier New"/>
                <a:cs typeface="Courier New"/>
              </a:rPr>
              <a:t>@</a:t>
            </a:r>
            <a:r>
              <a:rPr lang="en-US" dirty="0" err="1" smtClean="0">
                <a:latin typeface="Courier New"/>
                <a:cs typeface="Courier New"/>
              </a:rPr>
              <a:t>PathParam</a:t>
            </a:r>
            <a:r>
              <a:rPr lang="en-US" dirty="0" smtClean="0"/>
              <a:t>, </a:t>
            </a:r>
            <a:r>
              <a:rPr lang="en-US" dirty="0" smtClean="0">
                <a:latin typeface="Courier New"/>
                <a:cs typeface="Courier New"/>
              </a:rPr>
              <a:t>@GET</a:t>
            </a:r>
            <a:r>
              <a:rPr lang="en-US" dirty="0" smtClean="0"/>
              <a:t> from JAX-RS</a:t>
            </a:r>
          </a:p>
          <a:p>
            <a:pPr lvl="1"/>
            <a:r>
              <a:rPr lang="en-US" dirty="0" smtClean="0"/>
              <a:t>URI template: </a:t>
            </a:r>
            <a:r>
              <a:rPr lang="en-US" dirty="0" smtClean="0">
                <a:latin typeface="Courier New"/>
                <a:cs typeface="Courier New"/>
              </a:rPr>
              <a:t>/{character}/</a:t>
            </a:r>
            <a:r>
              <a:rPr lang="en-US" dirty="0" err="1" smtClean="0">
                <a:latin typeface="Courier New"/>
                <a:cs typeface="Courier New"/>
              </a:rPr>
              <a:t>homeplanet</a:t>
            </a:r>
            <a:endParaRPr lang="en-US" dirty="0" smtClean="0">
              <a:latin typeface="Courier New"/>
              <a:cs typeface="Courier New"/>
            </a:endParaRPr>
          </a:p>
          <a:p>
            <a:pPr lvl="1"/>
            <a:endParaRPr lang="en-US" dirty="0" smtClean="0"/>
          </a:p>
        </p:txBody>
      </p:sp>
    </p:spTree>
    <p:extLst>
      <p:ext uri="{BB962C8B-B14F-4D97-AF65-F5344CB8AC3E}">
        <p14:creationId xmlns:p14="http://schemas.microsoft.com/office/powerpoint/2010/main" val="4036760770"/>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13</a:t>
            </a:r>
            <a:endParaRPr lang="en-US" dirty="0"/>
          </a:p>
        </p:txBody>
      </p:sp>
      <p:sp>
        <p:nvSpPr>
          <p:cNvPr id="5" name="Subtitle 4"/>
          <p:cNvSpPr>
            <a:spLocks noGrp="1"/>
          </p:cNvSpPr>
          <p:nvPr>
            <p:ph type="subTitle" idx="1"/>
          </p:nvPr>
        </p:nvSpPr>
        <p:spPr/>
        <p:txBody>
          <a:bodyPr/>
          <a:lstStyle/>
          <a:p>
            <a:r>
              <a:rPr lang="en-US" dirty="0" smtClean="0"/>
              <a:t>REST API: Managed Plugins</a:t>
            </a:r>
            <a:endParaRPr lang="en-US" dirty="0"/>
          </a:p>
        </p:txBody>
      </p:sp>
    </p:spTree>
    <p:extLst>
      <p:ext uri="{BB962C8B-B14F-4D97-AF65-F5344CB8AC3E}">
        <p14:creationId xmlns:p14="http://schemas.microsoft.com/office/powerpoint/2010/main" val="664849192"/>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Managed Plugins</a:t>
            </a:r>
            <a:endParaRPr lang="en-US" dirty="0"/>
          </a:p>
        </p:txBody>
      </p:sp>
      <p:sp>
        <p:nvSpPr>
          <p:cNvPr id="3" name="Content Placeholder 2"/>
          <p:cNvSpPr>
            <a:spLocks noGrp="1"/>
          </p:cNvSpPr>
          <p:nvPr>
            <p:ph idx="1"/>
          </p:nvPr>
        </p:nvSpPr>
        <p:spPr>
          <a:xfrm>
            <a:off x="457200" y="1600200"/>
            <a:ext cx="8229600" cy="1898073"/>
          </a:xfrm>
        </p:spPr>
        <p:txBody>
          <a:bodyPr>
            <a:normAutofit/>
          </a:bodyPr>
          <a:lstStyle/>
          <a:p>
            <a:r>
              <a:rPr lang="en-US" dirty="0" smtClean="0"/>
              <a:t>Built-in framework, produces JSON and HTML</a:t>
            </a:r>
          </a:p>
          <a:p>
            <a:r>
              <a:rPr lang="en-US" dirty="0" smtClean="0"/>
              <a:t>Extend the capabilities of the existing REST API</a:t>
            </a:r>
          </a:p>
          <a:p>
            <a:pPr lvl="1"/>
            <a:r>
              <a:rPr lang="en-US" dirty="0" smtClean="0"/>
              <a:t>Add links to node or relationship representations</a:t>
            </a:r>
          </a:p>
          <a:p>
            <a:endParaRPr lang="en-US" dirty="0" smtClean="0"/>
          </a:p>
          <a:p>
            <a:endParaRPr lang="en-US" dirty="0"/>
          </a:p>
        </p:txBody>
      </p:sp>
      <p:sp>
        <p:nvSpPr>
          <p:cNvPr id="6" name="Content Placeholder 2"/>
          <p:cNvSpPr txBox="1">
            <a:spLocks/>
          </p:cNvSpPr>
          <p:nvPr/>
        </p:nvSpPr>
        <p:spPr>
          <a:xfrm>
            <a:off x="538019" y="3498273"/>
            <a:ext cx="8229600" cy="243609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latin typeface="Courier New"/>
                <a:cs typeface="Courier New"/>
              </a:rPr>
              <a:t>"extensions" : {</a:t>
            </a:r>
          </a:p>
          <a:p>
            <a:pPr marL="0" indent="0">
              <a:buNone/>
            </a:pPr>
            <a:r>
              <a:rPr lang="en-US" sz="1400" dirty="0" smtClean="0">
                <a:latin typeface="Courier New"/>
                <a:cs typeface="Courier New"/>
              </a:rPr>
              <a:t> "</a:t>
            </a:r>
            <a:r>
              <a:rPr lang="en-US" sz="1400" dirty="0" err="1">
                <a:latin typeface="Courier New"/>
                <a:cs typeface="Courier New"/>
              </a:rPr>
              <a:t>AwesomenessServerPlugin</a:t>
            </a:r>
            <a:r>
              <a:rPr lang="en-US" sz="1400" dirty="0">
                <a:latin typeface="Courier New"/>
                <a:cs typeface="Courier New"/>
              </a:rPr>
              <a:t>" : {</a:t>
            </a:r>
          </a:p>
          <a:p>
            <a:pPr marL="0" indent="0">
              <a:buNone/>
            </a:pPr>
            <a:r>
              <a:rPr lang="en-US" sz="1400" dirty="0">
                <a:latin typeface="Courier New"/>
                <a:cs typeface="Courier New"/>
              </a:rPr>
              <a:t> </a:t>
            </a:r>
            <a:r>
              <a:rPr lang="en-US" sz="1400" dirty="0" smtClean="0">
                <a:latin typeface="Courier New"/>
                <a:cs typeface="Courier New"/>
              </a:rPr>
              <a:t> "</a:t>
            </a:r>
            <a:r>
              <a:rPr lang="en-US" sz="1400" dirty="0">
                <a:latin typeface="Courier New"/>
                <a:cs typeface="Courier New"/>
              </a:rPr>
              <a:t>level" : </a:t>
            </a:r>
            <a:endParaRPr lang="en-US" sz="1400" dirty="0" smtClean="0">
              <a:latin typeface="Courier New"/>
              <a:cs typeface="Courier New"/>
            </a:endParaRPr>
          </a:p>
          <a:p>
            <a:pPr marL="0" indent="0">
              <a:buNone/>
            </a:pPr>
            <a:r>
              <a:rPr lang="en-US" sz="1400" dirty="0">
                <a:latin typeface="Courier New"/>
                <a:cs typeface="Courier New"/>
              </a:rPr>
              <a:t> </a:t>
            </a:r>
            <a:r>
              <a:rPr lang="en-US" sz="1400" dirty="0" smtClean="0">
                <a:latin typeface="Courier New"/>
                <a:cs typeface="Courier New"/>
              </a:rPr>
              <a:t>  "http://localhost:7474/</a:t>
            </a:r>
            <a:r>
              <a:rPr lang="en-US" sz="1400" dirty="0" err="1">
                <a:latin typeface="Courier New"/>
                <a:cs typeface="Courier New"/>
              </a:rPr>
              <a:t>db</a:t>
            </a:r>
            <a:r>
              <a:rPr lang="en-US" sz="1400" dirty="0">
                <a:latin typeface="Courier New"/>
                <a:cs typeface="Courier New"/>
              </a:rPr>
              <a:t>/data/</a:t>
            </a:r>
            <a:r>
              <a:rPr lang="en-US" sz="1400" dirty="0" err="1">
                <a:latin typeface="Courier New"/>
                <a:cs typeface="Courier New"/>
              </a:rPr>
              <a:t>ext</a:t>
            </a:r>
            <a:r>
              <a:rPr lang="en-US" sz="1400" dirty="0">
                <a:latin typeface="Courier New"/>
                <a:cs typeface="Courier New"/>
              </a:rPr>
              <a:t>/</a:t>
            </a:r>
            <a:r>
              <a:rPr lang="en-US" sz="1400" dirty="0" err="1">
                <a:latin typeface="Courier New"/>
                <a:cs typeface="Courier New"/>
              </a:rPr>
              <a:t>AwesomenessServerPlugin</a:t>
            </a:r>
            <a:r>
              <a:rPr lang="en-US" sz="1400" dirty="0">
                <a:latin typeface="Courier New"/>
                <a:cs typeface="Courier New"/>
              </a:rPr>
              <a:t>/node/1/</a:t>
            </a:r>
            <a:r>
              <a:rPr lang="en-US" sz="1400" dirty="0" smtClean="0">
                <a:latin typeface="Courier New"/>
                <a:cs typeface="Courier New"/>
              </a:rPr>
              <a:t>level"</a:t>
            </a:r>
            <a:endParaRPr lang="en-US" sz="1400" dirty="0">
              <a:latin typeface="Courier New"/>
              <a:cs typeface="Courier New"/>
            </a:endParaRPr>
          </a:p>
          <a:p>
            <a:pPr marL="0" indent="0">
              <a:buNone/>
            </a:pPr>
            <a:r>
              <a:rPr lang="en-US" sz="1400" dirty="0" smtClean="0">
                <a:latin typeface="Courier New"/>
                <a:cs typeface="Courier New"/>
              </a:rPr>
              <a:t> }</a:t>
            </a:r>
            <a:endParaRPr lang="en-US" sz="1400" dirty="0">
              <a:latin typeface="Courier New"/>
              <a:cs typeface="Courier New"/>
            </a:endParaRPr>
          </a:p>
          <a:p>
            <a:pPr marL="0" indent="0">
              <a:buNone/>
            </a:pPr>
            <a:r>
              <a:rPr lang="en-US" sz="1400" dirty="0">
                <a:latin typeface="Courier New"/>
                <a:cs typeface="Courier New"/>
              </a:rPr>
              <a:t>}</a:t>
            </a:r>
          </a:p>
        </p:txBody>
      </p:sp>
    </p:spTree>
    <p:extLst>
      <p:ext uri="{BB962C8B-B14F-4D97-AF65-F5344CB8AC3E}">
        <p14:creationId xmlns:p14="http://schemas.microsoft.com/office/powerpoint/2010/main" val="96014940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Managed Plugins</a:t>
            </a:r>
            <a:endParaRPr lang="en-US" dirty="0"/>
          </a:p>
        </p:txBody>
      </p:sp>
      <p:sp>
        <p:nvSpPr>
          <p:cNvPr id="3" name="Content Placeholder 2"/>
          <p:cNvSpPr>
            <a:spLocks noGrp="1"/>
          </p:cNvSpPr>
          <p:nvPr>
            <p:ph idx="1"/>
          </p:nvPr>
        </p:nvSpPr>
        <p:spPr>
          <a:xfrm>
            <a:off x="457200" y="1600200"/>
            <a:ext cx="8229600" cy="1817255"/>
          </a:xfrm>
        </p:spPr>
        <p:txBody>
          <a:bodyPr>
            <a:normAutofit/>
          </a:bodyPr>
          <a:lstStyle/>
          <a:p>
            <a:r>
              <a:rPr lang="en-US" dirty="0" smtClean="0"/>
              <a:t>Each plugin must be registered with the Java </a:t>
            </a:r>
            <a:r>
              <a:rPr lang="en-US" dirty="0" err="1" smtClean="0">
                <a:latin typeface="Courier New"/>
                <a:cs typeface="Courier New"/>
              </a:rPr>
              <a:t>ServiceLoader</a:t>
            </a:r>
            <a:endParaRPr lang="en-US" dirty="0" smtClean="0">
              <a:latin typeface="Courier New"/>
              <a:cs typeface="Courier New"/>
            </a:endParaRPr>
          </a:p>
        </p:txBody>
      </p:sp>
      <p:pic>
        <p:nvPicPr>
          <p:cNvPr id="5" name="Picture 4"/>
          <p:cNvPicPr>
            <a:picLocks noChangeAspect="1"/>
          </p:cNvPicPr>
          <p:nvPr/>
        </p:nvPicPr>
        <p:blipFill>
          <a:blip r:embed="rId3"/>
          <a:stretch>
            <a:fillRect/>
          </a:stretch>
        </p:blipFill>
        <p:spPr>
          <a:xfrm>
            <a:off x="2395681" y="2815937"/>
            <a:ext cx="3924300" cy="787400"/>
          </a:xfrm>
          <a:prstGeom prst="rect">
            <a:avLst/>
          </a:prstGeom>
          <a:ln>
            <a:noFill/>
          </a:ln>
          <a:effectLst>
            <a:outerShdw blurRad="292100" dist="139700" dir="2700000" algn="tl" rotWithShape="0">
              <a:srgbClr val="333333">
                <a:alpha val="65000"/>
              </a:srgbClr>
            </a:outerShdw>
          </a:effectLst>
        </p:spPr>
      </p:pic>
      <p:sp>
        <p:nvSpPr>
          <p:cNvPr id="7" name="Content Placeholder 2"/>
          <p:cNvSpPr txBox="1">
            <a:spLocks/>
          </p:cNvSpPr>
          <p:nvPr/>
        </p:nvSpPr>
        <p:spPr>
          <a:xfrm>
            <a:off x="457200" y="3902220"/>
            <a:ext cx="7532255" cy="226305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In </a:t>
            </a:r>
            <a:r>
              <a:rPr lang="en-US" dirty="0" smtClean="0">
                <a:latin typeface="Courier New"/>
                <a:cs typeface="Courier New"/>
              </a:rPr>
              <a:t>META-INF/services/org.neo4j.plugins.ServerPlugin</a:t>
            </a:r>
            <a:r>
              <a:rPr lang="en-US" dirty="0" smtClean="0"/>
              <a:t> </a:t>
            </a:r>
          </a:p>
          <a:p>
            <a:r>
              <a:rPr lang="en-US" dirty="0" smtClean="0"/>
              <a:t>List each plugin by fully qualified class name</a:t>
            </a:r>
          </a:p>
          <a:p>
            <a:pPr marL="457200" lvl="1" indent="0">
              <a:buNone/>
            </a:pPr>
            <a:r>
              <a:rPr lang="en-US" dirty="0" smtClean="0">
                <a:latin typeface="Courier New"/>
                <a:cs typeface="Courier New"/>
              </a:rPr>
              <a:t>org.neo4j.tutorial.MyPlugin</a:t>
            </a:r>
            <a:endParaRPr lang="en-US" dirty="0">
              <a:latin typeface="Courier New"/>
              <a:cs typeface="Courier New"/>
            </a:endParaRPr>
          </a:p>
        </p:txBody>
      </p:sp>
    </p:spTree>
    <p:extLst>
      <p:ext uri="{BB962C8B-B14F-4D97-AF65-F5344CB8AC3E}">
        <p14:creationId xmlns:p14="http://schemas.microsoft.com/office/powerpoint/2010/main" val="343794723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Targeting Extensions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Extensions are bound and advertised in links through </a:t>
            </a:r>
            <a:r>
              <a:rPr lang="en-US" i="1" dirty="0" smtClean="0"/>
              <a:t>targeting</a:t>
            </a:r>
          </a:p>
          <a:p>
            <a:r>
              <a:rPr lang="en-US" dirty="0" smtClean="0"/>
              <a:t>Targets can be: </a:t>
            </a:r>
            <a:r>
              <a:rPr lang="en-US" dirty="0" smtClean="0">
                <a:latin typeface="Courier New"/>
                <a:cs typeface="Courier New"/>
              </a:rPr>
              <a:t>Node</a:t>
            </a:r>
            <a:r>
              <a:rPr lang="en-US" dirty="0" smtClean="0"/>
              <a:t>, </a:t>
            </a:r>
            <a:r>
              <a:rPr lang="en-US" dirty="0" smtClean="0">
                <a:latin typeface="Courier New"/>
                <a:cs typeface="Courier New"/>
              </a:rPr>
              <a:t>Relationship</a:t>
            </a:r>
            <a:r>
              <a:rPr lang="en-US" dirty="0" smtClean="0"/>
              <a:t>, </a:t>
            </a:r>
            <a:r>
              <a:rPr lang="en-US" dirty="0" err="1" smtClean="0">
                <a:latin typeface="Courier New"/>
                <a:cs typeface="Courier New"/>
              </a:rPr>
              <a:t>GraphDatabaseService</a:t>
            </a:r>
            <a:endParaRPr lang="en-US" dirty="0" smtClean="0">
              <a:latin typeface="Courier New"/>
              <a:cs typeface="Courier New"/>
            </a:endParaRPr>
          </a:p>
          <a:p>
            <a:pPr lvl="1"/>
            <a:r>
              <a:rPr lang="en-US" dirty="0" smtClean="0">
                <a:latin typeface="Courier New"/>
                <a:cs typeface="Courier New"/>
              </a:rPr>
              <a:t>@</a:t>
            </a:r>
            <a:r>
              <a:rPr lang="en-US" dirty="0" err="1" smtClean="0">
                <a:latin typeface="Courier New"/>
                <a:cs typeface="Courier New"/>
              </a:rPr>
              <a:t>PluginTarget</a:t>
            </a:r>
            <a:endParaRPr lang="en-US" dirty="0" smtClean="0">
              <a:latin typeface="Courier New"/>
              <a:cs typeface="Courier New"/>
            </a:endParaRPr>
          </a:p>
          <a:p>
            <a:r>
              <a:rPr lang="en-US" dirty="0" smtClean="0"/>
              <a:t>Source also needed for data</a:t>
            </a:r>
          </a:p>
          <a:p>
            <a:pPr lvl="1"/>
            <a:r>
              <a:rPr lang="en-US" dirty="0" smtClean="0">
                <a:latin typeface="Courier New"/>
                <a:cs typeface="Courier New"/>
              </a:rPr>
              <a:t>@Source</a:t>
            </a:r>
          </a:p>
          <a:p>
            <a:r>
              <a:rPr lang="en-US" dirty="0" smtClean="0"/>
              <a:t>Descriptions can be placed liberally – they appear in the </a:t>
            </a:r>
            <a:r>
              <a:rPr lang="en-US" dirty="0" smtClean="0">
                <a:latin typeface="Courier New"/>
                <a:cs typeface="Courier New"/>
              </a:rPr>
              <a:t>GET</a:t>
            </a:r>
            <a:r>
              <a:rPr lang="en-US" dirty="0" smtClean="0"/>
              <a:t>-able description</a:t>
            </a:r>
            <a:endParaRPr lang="en-US" dirty="0"/>
          </a:p>
          <a:p>
            <a:pPr lvl="1"/>
            <a:r>
              <a:rPr lang="en-US" dirty="0" smtClean="0">
                <a:latin typeface="Courier New"/>
                <a:cs typeface="Courier New"/>
              </a:rPr>
              <a:t>@Description</a:t>
            </a:r>
            <a:endParaRPr lang="en-US" dirty="0">
              <a:latin typeface="Courier New"/>
              <a:cs typeface="Courier New"/>
            </a:endParaRPr>
          </a:p>
        </p:txBody>
      </p:sp>
    </p:spTree>
    <p:extLst>
      <p:ext uri="{BB962C8B-B14F-4D97-AF65-F5344CB8AC3E}">
        <p14:creationId xmlns:p14="http://schemas.microsoft.com/office/powerpoint/2010/main" val="304638139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Activating Managed Extensions</a:t>
            </a:r>
            <a:endParaRPr lang="en-US" dirty="0"/>
          </a:p>
        </p:txBody>
      </p:sp>
      <p:sp>
        <p:nvSpPr>
          <p:cNvPr id="3" name="Content Placeholder 2"/>
          <p:cNvSpPr>
            <a:spLocks noGrp="1"/>
          </p:cNvSpPr>
          <p:nvPr>
            <p:ph idx="1"/>
          </p:nvPr>
        </p:nvSpPr>
        <p:spPr/>
        <p:txBody>
          <a:bodyPr>
            <a:normAutofit/>
          </a:bodyPr>
          <a:lstStyle/>
          <a:p>
            <a:r>
              <a:rPr lang="en-US" dirty="0"/>
              <a:t>Description available via </a:t>
            </a:r>
            <a:r>
              <a:rPr lang="en-US" dirty="0" smtClean="0">
                <a:latin typeface="Courier New"/>
                <a:cs typeface="Courier New"/>
              </a:rPr>
              <a:t>GET</a:t>
            </a:r>
          </a:p>
          <a:p>
            <a:r>
              <a:rPr lang="en-US" dirty="0" smtClean="0"/>
              <a:t>Activated </a:t>
            </a:r>
            <a:r>
              <a:rPr lang="en-US" dirty="0"/>
              <a:t>via </a:t>
            </a:r>
            <a:r>
              <a:rPr lang="en-US" dirty="0" smtClean="0">
                <a:latin typeface="Courier New"/>
                <a:cs typeface="Courier New"/>
              </a:rPr>
              <a:t>POST</a:t>
            </a:r>
          </a:p>
          <a:p>
            <a:pPr lvl="1"/>
            <a:r>
              <a:rPr lang="en-US" dirty="0" smtClean="0"/>
              <a:t>Parameters specified in </a:t>
            </a:r>
            <a:r>
              <a:rPr lang="en-US" dirty="0" smtClean="0">
                <a:latin typeface="Courier New"/>
                <a:cs typeface="Courier New"/>
              </a:rPr>
              <a:t>GET</a:t>
            </a:r>
            <a:r>
              <a:rPr lang="en-US" dirty="0" smtClean="0"/>
              <a:t> response</a:t>
            </a:r>
          </a:p>
          <a:p>
            <a:endParaRPr lang="en-US" dirty="0">
              <a:latin typeface="Courier New"/>
              <a:cs typeface="Courier New"/>
            </a:endParaRPr>
          </a:p>
          <a:p>
            <a:endParaRPr lang="en-US" dirty="0"/>
          </a:p>
        </p:txBody>
      </p:sp>
    </p:spTree>
    <p:extLst>
      <p:ext uri="{BB962C8B-B14F-4D97-AF65-F5344CB8AC3E}">
        <p14:creationId xmlns:p14="http://schemas.microsoft.com/office/powerpoint/2010/main" val="47244336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a:bodyPr>
          <a:lstStyle/>
          <a:p>
            <a:r>
              <a:rPr lang="en-US" dirty="0" smtClean="0"/>
              <a:t>The Doctor Who universe is full of awesome, so each node should be extended to provide an “awesomeness rating” on demand</a:t>
            </a:r>
          </a:p>
          <a:p>
            <a:pPr lvl="1"/>
            <a:r>
              <a:rPr lang="en-US" dirty="0" smtClean="0"/>
              <a:t>The awesomeness rating engine is provided:</a:t>
            </a:r>
            <a:endParaRPr lang="en-US" dirty="0" smtClean="0">
              <a:sym typeface="Wingdings"/>
            </a:endParaRPr>
          </a:p>
          <a:p>
            <a:pPr marL="457200" lvl="1" indent="0">
              <a:buNone/>
            </a:pPr>
            <a:r>
              <a:rPr lang="en-US" sz="2300" dirty="0" smtClean="0">
                <a:latin typeface="Courier New"/>
                <a:cs typeface="Courier New"/>
              </a:rPr>
              <a:t>org.neo4j.tutorial.AwesomenessRatingEngine</a:t>
            </a:r>
          </a:p>
          <a:p>
            <a:pPr lvl="1"/>
            <a:r>
              <a:rPr lang="en-US" dirty="0" smtClean="0"/>
              <a:t>Based on proximity to the Doctor</a:t>
            </a:r>
          </a:p>
        </p:txBody>
      </p:sp>
    </p:spTree>
    <p:extLst>
      <p:ext uri="{BB962C8B-B14F-4D97-AF65-F5344CB8AC3E}">
        <p14:creationId xmlns:p14="http://schemas.microsoft.com/office/powerpoint/2010/main" val="4056525175"/>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14</a:t>
            </a:r>
            <a:endParaRPr lang="en-US" dirty="0"/>
          </a:p>
        </p:txBody>
      </p:sp>
      <p:sp>
        <p:nvSpPr>
          <p:cNvPr id="5" name="Subtitle 4"/>
          <p:cNvSpPr>
            <a:spLocks noGrp="1"/>
          </p:cNvSpPr>
          <p:nvPr>
            <p:ph type="subTitle" idx="1"/>
          </p:nvPr>
        </p:nvSpPr>
        <p:spPr/>
        <p:txBody>
          <a:bodyPr/>
          <a:lstStyle/>
          <a:p>
            <a:r>
              <a:rPr lang="en-US" dirty="0" smtClean="0"/>
              <a:t>REST API: Security</a:t>
            </a:r>
            <a:endParaRPr lang="en-US" dirty="0"/>
          </a:p>
        </p:txBody>
      </p:sp>
    </p:spTree>
    <p:extLst>
      <p:ext uri="{BB962C8B-B14F-4D97-AF65-F5344CB8AC3E}">
        <p14:creationId xmlns:p14="http://schemas.microsoft.com/office/powerpoint/2010/main" val="2946174389"/>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smtClean="0"/>
              <a:t>Neo4j server runs on port 7474</a:t>
            </a:r>
          </a:p>
          <a:p>
            <a:pPr lvl="1"/>
            <a:r>
              <a:rPr lang="en-US" dirty="0" smtClean="0"/>
              <a:t>By default will only serve requests to </a:t>
            </a:r>
            <a:r>
              <a:rPr lang="en-US" dirty="0" err="1" smtClean="0"/>
              <a:t>localhost</a:t>
            </a:r>
            <a:endParaRPr lang="en-US" dirty="0" smtClean="0"/>
          </a:p>
          <a:p>
            <a:r>
              <a:rPr lang="en-US" dirty="0" smtClean="0"/>
              <a:t>Edit </a:t>
            </a:r>
            <a:r>
              <a:rPr lang="en-US" dirty="0" err="1" smtClean="0">
                <a:latin typeface="Courier New"/>
                <a:cs typeface="Courier New"/>
              </a:rPr>
              <a:t>conf</a:t>
            </a:r>
            <a:r>
              <a:rPr lang="en-US" dirty="0" smtClean="0">
                <a:latin typeface="Courier New"/>
                <a:cs typeface="Courier New"/>
              </a:rPr>
              <a:t>/neo4j-server.properties</a:t>
            </a:r>
            <a:r>
              <a:rPr lang="en-US" dirty="0" smtClean="0"/>
              <a:t> to allow any host</a:t>
            </a:r>
          </a:p>
          <a:p>
            <a:pPr marL="457200" lvl="1" indent="0">
              <a:buNone/>
            </a:pPr>
            <a:r>
              <a:rPr lang="en-US" sz="2000" dirty="0">
                <a:latin typeface="Courier New"/>
                <a:cs typeface="Courier New"/>
              </a:rPr>
              <a:t>org.neo4j.server.webserver.address=0.0.0.0</a:t>
            </a:r>
          </a:p>
        </p:txBody>
      </p:sp>
    </p:spTree>
    <p:extLst>
      <p:ext uri="{BB962C8B-B14F-4D97-AF65-F5344CB8AC3E}">
        <p14:creationId xmlns:p14="http://schemas.microsoft.com/office/powerpoint/2010/main" val="1500173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Rules</a:t>
            </a:r>
            <a:endParaRPr lang="en-US" dirty="0"/>
          </a:p>
        </p:txBody>
      </p:sp>
      <p:sp>
        <p:nvSpPr>
          <p:cNvPr id="3" name="Content Placeholder 2"/>
          <p:cNvSpPr>
            <a:spLocks noGrp="1"/>
          </p:cNvSpPr>
          <p:nvPr>
            <p:ph idx="1"/>
          </p:nvPr>
        </p:nvSpPr>
        <p:spPr/>
        <p:txBody>
          <a:bodyPr>
            <a:normAutofit/>
          </a:bodyPr>
          <a:lstStyle/>
          <a:p>
            <a:r>
              <a:rPr lang="en-US" dirty="0" smtClean="0"/>
              <a:t>Deals with HTTP request </a:t>
            </a:r>
            <a:r>
              <a:rPr lang="en-US" dirty="0" err="1" smtClean="0"/>
              <a:t>authorisation</a:t>
            </a:r>
            <a:endParaRPr lang="en-US" dirty="0" smtClean="0"/>
          </a:p>
          <a:p>
            <a:r>
              <a:rPr lang="en-US" dirty="0" smtClean="0"/>
              <a:t>Each request to the server can be passed through a pipeline of user-defined security rules</a:t>
            </a:r>
          </a:p>
          <a:p>
            <a:r>
              <a:rPr lang="en-US" dirty="0" smtClean="0"/>
              <a:t>Rules registered as comma-separated property in </a:t>
            </a:r>
            <a:br>
              <a:rPr lang="en-US" dirty="0" smtClean="0"/>
            </a:br>
            <a:r>
              <a:rPr lang="en-US" dirty="0" err="1" smtClean="0">
                <a:latin typeface="Courier New"/>
                <a:cs typeface="Courier New"/>
              </a:rPr>
              <a:t>conf</a:t>
            </a:r>
            <a:r>
              <a:rPr lang="en-US" dirty="0" smtClean="0">
                <a:latin typeface="Courier New"/>
                <a:cs typeface="Courier New"/>
              </a:rPr>
              <a:t>/neo4j-server.properties</a:t>
            </a:r>
          </a:p>
          <a:p>
            <a:r>
              <a:rPr lang="en-US" sz="1600" dirty="0" smtClean="0">
                <a:latin typeface="Courier New"/>
                <a:cs typeface="Courier New"/>
              </a:rPr>
              <a:t>org.neo4j.server.rest.security_rules=org.neo4j.PasswordRule</a:t>
            </a:r>
          </a:p>
        </p:txBody>
      </p:sp>
    </p:spTree>
    <p:extLst>
      <p:ext uri="{BB962C8B-B14F-4D97-AF65-F5344CB8AC3E}">
        <p14:creationId xmlns:p14="http://schemas.microsoft.com/office/powerpoint/2010/main" val="142273262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Calibri"/>
                <a:cs typeface="Calibri"/>
              </a:rPr>
              <a:t>Key Interface</a:t>
            </a:r>
            <a:endParaRPr lang="en-US" sz="2400" b="1" dirty="0">
              <a:latin typeface="Courier New"/>
              <a:cs typeface="Courier New"/>
            </a:endParaRPr>
          </a:p>
        </p:txBody>
      </p:sp>
      <p:sp>
        <p:nvSpPr>
          <p:cNvPr id="3" name="Content Placeholder 2"/>
          <p:cNvSpPr>
            <a:spLocks noGrp="1"/>
          </p:cNvSpPr>
          <p:nvPr>
            <p:ph idx="1"/>
          </p:nvPr>
        </p:nvSpPr>
        <p:spPr/>
        <p:txBody>
          <a:bodyPr>
            <a:normAutofit/>
          </a:bodyPr>
          <a:lstStyle/>
          <a:p>
            <a:pPr marL="0" indent="0">
              <a:buNone/>
            </a:pPr>
            <a:r>
              <a:rPr lang="en-US" sz="2400" b="1" dirty="0">
                <a:latin typeface="Courier New"/>
                <a:cs typeface="Courier New"/>
              </a:rPr>
              <a:t>org.neo4j.server.rest.security.SecurityRule</a:t>
            </a:r>
            <a:endParaRPr lang="en-US" sz="2400" dirty="0" smtClean="0">
              <a:latin typeface="Courier New"/>
              <a:cs typeface="Courier New"/>
            </a:endParaRPr>
          </a:p>
          <a:p>
            <a:endParaRPr lang="en-US" sz="2400" dirty="0" smtClean="0">
              <a:latin typeface="Courier New"/>
              <a:cs typeface="Courier New"/>
            </a:endParaRPr>
          </a:p>
          <a:p>
            <a:pPr marL="0" indent="0">
              <a:buNone/>
            </a:pPr>
            <a:r>
              <a:rPr lang="en-US" sz="2400" dirty="0" err="1" smtClean="0">
                <a:latin typeface="Courier New"/>
                <a:cs typeface="Courier New"/>
              </a:rPr>
              <a:t>boolean</a:t>
            </a:r>
            <a:r>
              <a:rPr lang="en-US" sz="2400" dirty="0" smtClean="0">
                <a:latin typeface="Courier New"/>
                <a:cs typeface="Courier New"/>
              </a:rPr>
              <a:t> </a:t>
            </a:r>
            <a:r>
              <a:rPr lang="en-US" sz="2400" dirty="0" err="1">
                <a:latin typeface="Courier New"/>
                <a:cs typeface="Courier New"/>
              </a:rPr>
              <a:t>isAuthorized</a:t>
            </a:r>
            <a:r>
              <a:rPr lang="en-US" sz="2400" dirty="0" smtClean="0">
                <a:latin typeface="Courier New"/>
                <a:cs typeface="Courier New"/>
              </a:rPr>
              <a:t>(</a:t>
            </a:r>
            <a:r>
              <a:rPr lang="en-US" sz="2400" dirty="0" err="1" smtClean="0">
                <a:latin typeface="Courier New"/>
                <a:cs typeface="Courier New"/>
              </a:rPr>
              <a:t>HttpServletRequest</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a:t>
            </a:r>
            <a:r>
              <a:rPr lang="en-US" sz="2400" smtClean="0">
                <a:latin typeface="Courier New"/>
                <a:cs typeface="Courier New"/>
              </a:rPr>
              <a:t> request)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forUriPath</a:t>
            </a:r>
            <a:r>
              <a:rPr lang="en-US" sz="2400" dirty="0">
                <a:latin typeface="Courier New"/>
                <a:cs typeface="Courier New"/>
              </a:rPr>
              <a: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wwwAuthenticateHeader</a:t>
            </a:r>
            <a:r>
              <a:rPr lang="en-US" sz="2400" dirty="0">
                <a:latin typeface="Courier New"/>
                <a:cs typeface="Courier New"/>
              </a:rPr>
              <a:t>();</a:t>
            </a:r>
          </a:p>
        </p:txBody>
      </p:sp>
    </p:spTree>
    <p:extLst>
      <p:ext uri="{BB962C8B-B14F-4D97-AF65-F5344CB8AC3E}">
        <p14:creationId xmlns:p14="http://schemas.microsoft.com/office/powerpoint/2010/main" val="288572099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latin typeface="Courier New"/>
                <a:cs typeface="Courier New"/>
              </a:rPr>
              <a:t>SalaryUnmanagedExtension</a:t>
            </a:r>
            <a:r>
              <a:rPr lang="en-US" dirty="0" smtClean="0"/>
              <a:t> is registered at </a:t>
            </a:r>
            <a:r>
              <a:rPr lang="en-US" dirty="0" smtClean="0">
                <a:latin typeface="Courier New"/>
                <a:cs typeface="Courier New"/>
              </a:rPr>
              <a:t>/{actor}/salary</a:t>
            </a:r>
            <a:endParaRPr lang="en-US" dirty="0" smtClean="0"/>
          </a:p>
          <a:p>
            <a:r>
              <a:rPr lang="en-US" dirty="0" smtClean="0"/>
              <a:t>It needs to be protected with a </a:t>
            </a:r>
            <a:r>
              <a:rPr lang="en-US" dirty="0" err="1" smtClean="0"/>
              <a:t>SecurityRule</a:t>
            </a:r>
            <a:r>
              <a:rPr lang="en-US" dirty="0" smtClean="0"/>
              <a:t>: </a:t>
            </a:r>
            <a:br>
              <a:rPr lang="en-US" dirty="0" smtClean="0"/>
            </a:br>
            <a:r>
              <a:rPr lang="en-US" sz="2400" dirty="0" err="1" smtClean="0">
                <a:latin typeface="Courier New"/>
                <a:cs typeface="Courier New"/>
              </a:rPr>
              <a:t>UserNameAndPasswordForSalariesSecurityRule</a:t>
            </a:r>
            <a:endParaRPr lang="en-US" sz="2400" dirty="0" smtClean="0">
              <a:latin typeface="Courier New"/>
              <a:cs typeface="Courier New"/>
            </a:endParaRPr>
          </a:p>
          <a:p>
            <a:r>
              <a:rPr lang="en-US" dirty="0" smtClean="0"/>
              <a:t>You have to implement that rule so that the (functional) tests pass</a:t>
            </a:r>
          </a:p>
          <a:p>
            <a:pPr lvl="1"/>
            <a:r>
              <a:rPr lang="en-US" dirty="0" smtClean="0"/>
              <a:t>Only secure this part of the API</a:t>
            </a:r>
          </a:p>
          <a:p>
            <a:pPr lvl="1"/>
            <a:r>
              <a:rPr lang="en-US" dirty="0" smtClean="0"/>
              <a:t>Simple (insecure) username/passwords</a:t>
            </a:r>
          </a:p>
          <a:p>
            <a:pPr lvl="1"/>
            <a:r>
              <a:rPr lang="en-US" dirty="0" smtClean="0">
                <a:latin typeface="Courier New"/>
                <a:cs typeface="Courier New"/>
              </a:rPr>
              <a:t>401</a:t>
            </a:r>
            <a:r>
              <a:rPr lang="en-US" dirty="0" smtClean="0"/>
              <a:t> response for failed attempts</a:t>
            </a:r>
          </a:p>
          <a:p>
            <a:pPr lvl="1"/>
            <a:endParaRPr lang="en-US" dirty="0" smtClean="0"/>
          </a:p>
        </p:txBody>
      </p:sp>
    </p:spTree>
    <p:extLst>
      <p:ext uri="{BB962C8B-B14F-4D97-AF65-F5344CB8AC3E}">
        <p14:creationId xmlns:p14="http://schemas.microsoft.com/office/powerpoint/2010/main" val="3131040282"/>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at Large Geographic Scale</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7" name="Elbow Connector 26"/>
          <p:cNvCxnSpPr>
            <a:stCxn id="18"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7" idx="1"/>
            <a:endCxn id="3"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6" idx="1"/>
            <a:endCxn id="3"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1" name="Elbow Connector 20"/>
          <p:cNvCxnSpPr>
            <a:stCxn id="12" idx="1"/>
            <a:endCxn id="3"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3" idx="1"/>
            <a:endCxn id="3"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1"/>
            <a:endCxn id="3"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DC Catastrophe </a:t>
            </a:r>
            <a:r>
              <a:rPr lang="en-US" i="1" dirty="0" smtClean="0"/>
              <a:t>only </a:t>
            </a:r>
            <a:r>
              <a:rPr lang="en-US" dirty="0" smtClean="0"/>
              <a:t>causes movement of master</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grpSp>
        <p:nvGrpSpPr>
          <p:cNvPr id="27" name="Group 26"/>
          <p:cNvGrpSpPr/>
          <p:nvPr/>
        </p:nvGrpSpPr>
        <p:grpSpPr>
          <a:xfrm>
            <a:off x="635000" y="1581727"/>
            <a:ext cx="2297545" cy="4791364"/>
            <a:chOff x="635000" y="1939635"/>
            <a:chExt cx="2297545" cy="3844637"/>
          </a:xfrm>
        </p:grpSpPr>
        <p:cxnSp>
          <p:nvCxnSpPr>
            <p:cNvPr id="19" name="Straight Connector 18"/>
            <p:cNvCxnSpPr/>
            <p:nvPr/>
          </p:nvCxnSpPr>
          <p:spPr>
            <a:xfrm>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grpSp>
      <p:cxnSp>
        <p:nvCxnSpPr>
          <p:cNvPr id="28" name="Elbow Connector 27"/>
          <p:cNvCxnSpPr>
            <a:stCxn id="18" idx="1"/>
            <a:endCxn id="11" idx="3"/>
          </p:cNvCxnSpPr>
          <p:nvPr/>
        </p:nvCxnSpPr>
        <p:spPr>
          <a:xfrm rot="10800000">
            <a:off x="5497946" y="3036455"/>
            <a:ext cx="1149927" cy="187498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1"/>
          </p:cNvCxnSpPr>
          <p:nvPr/>
        </p:nvCxnSpPr>
        <p:spPr>
          <a:xfrm rot="10800000">
            <a:off x="5497946" y="3049156"/>
            <a:ext cx="1149926" cy="92479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6" idx="1"/>
            <a:endCxn id="11" idx="3"/>
          </p:cNvCxnSpPr>
          <p:nvPr/>
        </p:nvCxnSpPr>
        <p:spPr>
          <a:xfrm rot="10800000">
            <a:off x="5497946" y="3036455"/>
            <a:ext cx="1149927"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516630"/>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1106201" y="5119256"/>
            <a:ext cx="1479979" cy="1500114"/>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3384045" y="5119256"/>
            <a:ext cx="1479979" cy="1500114"/>
          </a:xfrm>
          <a:prstGeom prst="rect">
            <a:avLst/>
          </a:prstGeom>
        </p:spPr>
      </p:pic>
    </p:spTree>
    <p:extLst>
      <p:ext uri="{BB962C8B-B14F-4D97-AF65-F5344CB8AC3E}">
        <p14:creationId xmlns:p14="http://schemas.microsoft.com/office/powerpoint/2010/main" val="4189531266"/>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pPr lvl="1"/>
            <a:r>
              <a:rPr lang="en-US" dirty="0"/>
              <a:t>Listen for transaction lifecycles and </a:t>
            </a:r>
            <a:r>
              <a:rPr lang="en-US" dirty="0" smtClean="0"/>
              <a:t>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t>
            </a:r>
            <a:r>
              <a:rPr lang="en-US" dirty="0" smtClean="0"/>
              <a:t>aspects</a:t>
            </a:r>
          </a:p>
          <a:p>
            <a:pPr lvl="1"/>
            <a:r>
              <a:rPr lang="en-US" dirty="0" smtClean="0"/>
              <a:t>Or via repository pattern</a:t>
            </a:r>
            <a:endParaRPr lang="en-US" dirty="0"/>
          </a:p>
          <a:p>
            <a:r>
              <a:rPr lang="en-US" dirty="0" smtClean="0"/>
              <a:t>A clean domain layer above Neo4j</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10:15-10:30 Coffee break</a:t>
            </a:r>
          </a:p>
          <a:p>
            <a:r>
              <a:rPr lang="en-US" dirty="0" smtClean="0"/>
              <a:t>12:30-13:30 Lunch</a:t>
            </a:r>
            <a:endParaRPr lang="en-US" dirty="0"/>
          </a:p>
          <a:p>
            <a:r>
              <a:rPr lang="en-US" dirty="0" smtClean="0"/>
              <a:t>15:15-15:30 </a:t>
            </a:r>
            <a:r>
              <a:rPr lang="en-US" dirty="0"/>
              <a:t>Coffee </a:t>
            </a:r>
            <a:r>
              <a:rPr lang="en-US" dirty="0" smtClean="0"/>
              <a:t>break</a:t>
            </a:r>
          </a:p>
          <a:p>
            <a:r>
              <a:rPr lang="en-US" smtClean="0"/>
              <a:t>17:</a:t>
            </a:r>
            <a:r>
              <a:rPr lang="en-US" dirty="0" smtClean="0"/>
              <a:t>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a:t>
            </a:r>
            <a:r>
              <a:rPr lang="en-US" sz="2400" dirty="0"/>
              <a:t>http://docs.neo4j.org/chunked/snapshot/</a:t>
            </a:r>
            <a:r>
              <a:rPr lang="en-US" sz="2400" dirty="0" err="1"/>
              <a:t>shell.html</a:t>
            </a:r>
            <a:endParaRPr lang="en-US" sz="2400"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a:latin typeface="Courier New"/>
                <a:cs typeface="Courier New"/>
              </a:rPr>
              <a:t>/neo/development/neo4j-tutorial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a:latin typeface="Courier New"/>
              <a:cs typeface="Courier New"/>
            </a:endParaRPr>
          </a:p>
          <a:p>
            <a:pPr marL="0" indent="0">
              <a:buNone/>
            </a:pPr>
            <a:r>
              <a:rPr lang="en-US" sz="1800" dirty="0">
                <a:latin typeface="Courier New"/>
                <a:cs typeface="Courier New"/>
              </a:rPr>
              <a:t>set PROJECT_DIR=Z:\MYDO~0F4\neo\development\neo4j-tutorial</a:t>
            </a:r>
          </a:p>
          <a:p>
            <a:pPr marL="0" indent="0">
              <a:buNone/>
            </a:pPr>
            <a:r>
              <a:rPr lang="en-US" sz="1800" dirty="0">
                <a:latin typeface="Courier New"/>
                <a:cs typeface="Courier New"/>
              </a:rPr>
              <a:t>set LIB_DIR=%PROJECT_DIR%\lib</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Nodes</a:t>
            </a:r>
          </a:p>
          <a:p>
            <a:pPr lvl="1"/>
            <a:r>
              <a:rPr lang="en-US" dirty="0" smtClean="0"/>
              <a:t>Properties</a:t>
            </a:r>
          </a:p>
          <a:p>
            <a:pPr lvl="2"/>
            <a:r>
              <a:rPr lang="en-US" dirty="0" smtClean="0"/>
              <a:t>KV Pairs</a:t>
            </a:r>
          </a:p>
          <a:p>
            <a:pPr lvl="2"/>
            <a:r>
              <a:rPr lang="en-US" dirty="0" smtClean="0"/>
              <a:t>Optional</a:t>
            </a:r>
          </a:p>
          <a:p>
            <a:r>
              <a:rPr lang="en-US" dirty="0" smtClean="0"/>
              <a:t>Relationships</a:t>
            </a:r>
          </a:p>
          <a:p>
            <a:pPr lvl="1"/>
            <a:r>
              <a:rPr lang="en-US" dirty="0" smtClean="0"/>
              <a:t>Start node</a:t>
            </a:r>
          </a:p>
          <a:p>
            <a:pPr lvl="2"/>
            <a:r>
              <a:rPr lang="en-US" dirty="0" smtClean="0"/>
              <a:t>Mandatory</a:t>
            </a:r>
          </a:p>
          <a:p>
            <a:pPr lvl="1"/>
            <a:r>
              <a:rPr lang="en-US" dirty="0" smtClean="0"/>
              <a:t>End node</a:t>
            </a:r>
          </a:p>
          <a:p>
            <a:pPr lvl="2"/>
            <a:r>
              <a:rPr lang="en-US" dirty="0" smtClean="0"/>
              <a:t>Which can be the same as the start node</a:t>
            </a:r>
          </a:p>
          <a:p>
            <a:pPr lvl="2"/>
            <a:r>
              <a:rPr lang="en-US" dirty="0" smtClean="0"/>
              <a:t>Mandatory</a:t>
            </a:r>
          </a:p>
          <a:p>
            <a:pPr lvl="1"/>
            <a:r>
              <a:rPr lang="en-US" dirty="0" smtClean="0"/>
              <a:t>Properties</a:t>
            </a:r>
            <a:endParaRPr lang="en-US" dirty="0"/>
          </a:p>
          <a:p>
            <a:pPr lvl="2"/>
            <a:r>
              <a:rPr lang="en-US" dirty="0"/>
              <a:t>KV </a:t>
            </a:r>
            <a:r>
              <a:rPr lang="en-US" dirty="0" smtClean="0"/>
              <a:t>Pairs</a:t>
            </a:r>
          </a:p>
          <a:p>
            <a:pPr lvl="2"/>
            <a:r>
              <a:rPr lang="en-US" dirty="0" smtClean="0"/>
              <a:t>Optional</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4</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5</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6</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42419</TotalTime>
  <Words>9804</Words>
  <Application>Microsoft Macintosh PowerPoint</Application>
  <PresentationFormat>On-screen Show (4:3)</PresentationFormat>
  <Paragraphs>1605</Paragraphs>
  <Slides>200</Slides>
  <Notes>62</Notes>
  <HiddenSlides>0</HiddenSlides>
  <MMClips>1</MMClips>
  <ScaleCrop>false</ScaleCrop>
  <HeadingPairs>
    <vt:vector size="4" baseType="variant">
      <vt:variant>
        <vt:lpstr>Theme</vt:lpstr>
      </vt:variant>
      <vt:variant>
        <vt:i4>1</vt:i4>
      </vt:variant>
      <vt:variant>
        <vt:lpstr>Slide Titles</vt:lpstr>
      </vt:variant>
      <vt:variant>
        <vt:i4>200</vt:i4>
      </vt:variant>
    </vt:vector>
  </HeadingPairs>
  <TitlesOfParts>
    <vt:vector size="201"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Trend 4: Architecture</vt:lpstr>
      <vt:lpstr>Trend 4: Architecture</vt:lpstr>
      <vt:lpstr>Trend 4: Architecture</vt:lpstr>
      <vt:lpstr>Side note: RDBMS performance</vt:lpstr>
      <vt:lpstr>complexity = f(size, connectedness, uniformity)</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4</vt:lpstr>
      <vt:lpstr>What’s an auto index?</vt:lpstr>
      <vt:lpstr>Auto index lifecycle</vt:lpstr>
      <vt:lpstr>Using an Auto-Index</vt:lpstr>
      <vt:lpstr>Exercise</vt:lpstr>
      <vt:lpstr>Koan 5</vt:lpstr>
      <vt:lpstr>Mixing Core API and Indexes</vt:lpstr>
      <vt:lpstr>Exercise</vt:lpstr>
      <vt:lpstr>Koan 6</vt:lpstr>
      <vt:lpstr>Comparing APIs</vt:lpstr>
      <vt:lpstr>(At least) Two Traverser APIs</vt:lpstr>
      <vt:lpstr>Simple Traverser API</vt:lpstr>
      <vt:lpstr>Custom ReturnableEvaluator</vt:lpstr>
      <vt:lpstr>Exercise</vt:lpstr>
      <vt:lpstr>Dalek Props</vt:lpstr>
      <vt:lpstr>The Doctor and The Master</vt:lpstr>
      <vt:lpstr>Koan 7</vt:lpstr>
      <vt:lpstr>“New” Traverser API</vt:lpstr>
      <vt:lpstr>Exercise</vt:lpstr>
      <vt:lpstr>The Doctor</vt:lpstr>
      <vt:lpstr>Koan 8</vt:lpstr>
      <vt:lpstr>What is Cypher?</vt:lpstr>
      <vt:lpstr>Example Query</vt:lpstr>
      <vt:lpstr>Results</vt:lpstr>
      <vt:lpstr>Shell</vt:lpstr>
      <vt:lpstr>Webadmin Console</vt:lpstr>
      <vt:lpstr>Code</vt:lpstr>
      <vt:lpstr>Code</vt:lpstr>
      <vt:lpstr>Exercise 8a</vt:lpstr>
      <vt:lpstr>Where and Aggregation</vt:lpstr>
      <vt:lpstr>Exercise 8b</vt:lpstr>
      <vt:lpstr>Exercise 8c</vt:lpstr>
      <vt:lpstr>Dalek 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8d</vt:lpstr>
      <vt:lpstr>Variable Path Lengths</vt:lpstr>
      <vt:lpstr>PowerPoint Presentation</vt:lpstr>
      <vt:lpstr>Exercise 8e</vt:lpstr>
      <vt:lpstr>Koan 9</vt:lpstr>
      <vt:lpstr>Graph Algos</vt:lpstr>
      <vt:lpstr>The Doctor versus The Master</vt:lpstr>
      <vt:lpstr>Try the Shortest Path!</vt:lpstr>
      <vt:lpstr>Path finding</vt:lpstr>
      <vt:lpstr>Path finder code</vt:lpstr>
      <vt:lpstr>Exercise</vt:lpstr>
      <vt:lpstr>The Master</vt:lpstr>
      <vt:lpstr>The Doctor Regenerates</vt:lpstr>
      <vt:lpstr>Koan 10</vt:lpstr>
      <vt:lpstr>Why graph matching?</vt:lpstr>
      <vt:lpstr>Graph Matchers</vt:lpstr>
      <vt:lpstr>In which episodes did the Doctor battle the Cybermen?</vt:lpstr>
      <vt:lpstr>Setting up and matching a pattern</vt:lpstr>
      <vt:lpstr>Exercise</vt:lpstr>
      <vt:lpstr>Rose and the Ninth Doctor</vt:lpstr>
      <vt:lpstr>Koan 11</vt:lpstr>
      <vt:lpstr>REST API</vt:lpstr>
      <vt:lpstr>Example</vt:lpstr>
      <vt:lpstr>Batches</vt:lpstr>
      <vt:lpstr>Batch Example</vt:lpstr>
      <vt:lpstr>Paged Traversers</vt:lpstr>
      <vt:lpstr>Creating a Paged Traverser</vt:lpstr>
      <vt:lpstr>Response</vt:lpstr>
      <vt:lpstr>Paging Results</vt:lpstr>
      <vt:lpstr>Exercise</vt:lpstr>
      <vt:lpstr>Adding Incarnations</vt:lpstr>
      <vt:lpstr>Koan 12</vt:lpstr>
      <vt:lpstr>What are Unmanaged Extensions?</vt:lpstr>
      <vt:lpstr>How to use Unmanaged Extensions</vt:lpstr>
      <vt:lpstr>Exercise</vt:lpstr>
      <vt:lpstr>Koan 13</vt:lpstr>
      <vt:lpstr>About Managed Plugins</vt:lpstr>
      <vt:lpstr>Registering Managed Plugins</vt:lpstr>
      <vt:lpstr>Targeting Extensions</vt:lpstr>
      <vt:lpstr>Activating Managed Extensions</vt:lpstr>
      <vt:lpstr>Exercise</vt:lpstr>
      <vt:lpstr>Koan 14</vt:lpstr>
      <vt:lpstr>Security</vt:lpstr>
      <vt:lpstr>Security Rules</vt:lpstr>
      <vt:lpstr>Key Interface</vt:lpstr>
      <vt:lpstr>Exercise</vt:lpstr>
      <vt:lpstr>Ops and Big Data</vt:lpstr>
      <vt:lpstr>Two Challenges</vt:lpstr>
      <vt:lpstr>Neo4j HA</vt:lpstr>
      <vt:lpstr>HA Architecture</vt:lpstr>
      <vt:lpstr>Write to a Master</vt:lpstr>
      <vt:lpstr>Write to a Slave</vt:lpstr>
      <vt:lpstr>So that’s local availability sorted, now we need Disaster Recovery</vt:lpstr>
      <vt:lpstr>HA at Large Geographic Scale</vt:lpstr>
      <vt:lpstr>DC Catastrophe only causes movement of master</vt:lpstr>
      <vt:lpstr>But what about backup?</vt:lpstr>
      <vt:lpstr>Any instance in a HA cluster can be used for backup</vt:lpstr>
      <vt:lpstr>Any instance in a HA cluster can be used for backup</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Spring Data Neo4j</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691</cp:revision>
  <cp:lastPrinted>2011-11-30T03:37:15Z</cp:lastPrinted>
  <dcterms:created xsi:type="dcterms:W3CDTF">2011-03-08T13:24:17Z</dcterms:created>
  <dcterms:modified xsi:type="dcterms:W3CDTF">2012-01-20T17:52:35Z</dcterms:modified>
</cp:coreProperties>
</file>